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5"/>
  </p:notesMasterIdLst>
  <p:handoutMasterIdLst>
    <p:handoutMasterId r:id="rId106"/>
  </p:handoutMasterIdLst>
  <p:sldIdLst>
    <p:sldId id="858" r:id="rId2"/>
    <p:sldId id="785" r:id="rId3"/>
    <p:sldId id="778" r:id="rId4"/>
    <p:sldId id="749" r:id="rId5"/>
    <p:sldId id="680" r:id="rId6"/>
    <p:sldId id="779" r:id="rId7"/>
    <p:sldId id="756" r:id="rId8"/>
    <p:sldId id="760" r:id="rId9"/>
    <p:sldId id="761" r:id="rId10"/>
    <p:sldId id="786" r:id="rId11"/>
    <p:sldId id="682" r:id="rId12"/>
    <p:sldId id="783" r:id="rId13"/>
    <p:sldId id="686" r:id="rId14"/>
    <p:sldId id="687" r:id="rId15"/>
    <p:sldId id="730" r:id="rId16"/>
    <p:sldId id="773" r:id="rId17"/>
    <p:sldId id="782" r:id="rId18"/>
    <p:sldId id="781" r:id="rId19"/>
    <p:sldId id="690" r:id="rId20"/>
    <p:sldId id="777" r:id="rId21"/>
    <p:sldId id="771" r:id="rId22"/>
    <p:sldId id="762" r:id="rId23"/>
    <p:sldId id="763" r:id="rId24"/>
    <p:sldId id="764" r:id="rId25"/>
    <p:sldId id="765" r:id="rId26"/>
    <p:sldId id="766" r:id="rId27"/>
    <p:sldId id="767" r:id="rId28"/>
    <p:sldId id="768" r:id="rId29"/>
    <p:sldId id="769" r:id="rId30"/>
    <p:sldId id="780" r:id="rId31"/>
    <p:sldId id="748" r:id="rId32"/>
    <p:sldId id="784" r:id="rId33"/>
    <p:sldId id="787" r:id="rId34"/>
    <p:sldId id="788" r:id="rId35"/>
    <p:sldId id="789" r:id="rId36"/>
    <p:sldId id="790" r:id="rId37"/>
    <p:sldId id="791" r:id="rId38"/>
    <p:sldId id="792" r:id="rId39"/>
    <p:sldId id="793" r:id="rId40"/>
    <p:sldId id="794" r:id="rId41"/>
    <p:sldId id="795" r:id="rId42"/>
    <p:sldId id="796" r:id="rId43"/>
    <p:sldId id="797" r:id="rId44"/>
    <p:sldId id="798" r:id="rId45"/>
    <p:sldId id="799" r:id="rId46"/>
    <p:sldId id="800" r:id="rId47"/>
    <p:sldId id="801" r:id="rId48"/>
    <p:sldId id="802" r:id="rId49"/>
    <p:sldId id="803" r:id="rId50"/>
    <p:sldId id="804" r:id="rId51"/>
    <p:sldId id="805" r:id="rId52"/>
    <p:sldId id="806" r:id="rId53"/>
    <p:sldId id="807" r:id="rId54"/>
    <p:sldId id="808" r:id="rId55"/>
    <p:sldId id="809" r:id="rId56"/>
    <p:sldId id="810" r:id="rId57"/>
    <p:sldId id="811" r:id="rId58"/>
    <p:sldId id="812" r:id="rId59"/>
    <p:sldId id="813" r:id="rId60"/>
    <p:sldId id="814" r:id="rId61"/>
    <p:sldId id="815" r:id="rId62"/>
    <p:sldId id="816" r:id="rId63"/>
    <p:sldId id="817" r:id="rId64"/>
    <p:sldId id="818" r:id="rId65"/>
    <p:sldId id="819" r:id="rId66"/>
    <p:sldId id="820" r:id="rId67"/>
    <p:sldId id="821" r:id="rId68"/>
    <p:sldId id="822" r:id="rId69"/>
    <p:sldId id="823" r:id="rId70"/>
    <p:sldId id="824" r:id="rId71"/>
    <p:sldId id="825" r:id="rId72"/>
    <p:sldId id="826" r:id="rId73"/>
    <p:sldId id="827" r:id="rId74"/>
    <p:sldId id="828" r:id="rId75"/>
    <p:sldId id="829" r:id="rId76"/>
    <p:sldId id="830" r:id="rId77"/>
    <p:sldId id="831" r:id="rId78"/>
    <p:sldId id="832" r:id="rId79"/>
    <p:sldId id="833" r:id="rId80"/>
    <p:sldId id="834" r:id="rId81"/>
    <p:sldId id="835" r:id="rId82"/>
    <p:sldId id="836" r:id="rId83"/>
    <p:sldId id="837" r:id="rId84"/>
    <p:sldId id="838" r:id="rId85"/>
    <p:sldId id="839" r:id="rId86"/>
    <p:sldId id="840" r:id="rId87"/>
    <p:sldId id="841" r:id="rId88"/>
    <p:sldId id="842" r:id="rId89"/>
    <p:sldId id="843" r:id="rId90"/>
    <p:sldId id="844" r:id="rId91"/>
    <p:sldId id="845" r:id="rId92"/>
    <p:sldId id="846" r:id="rId93"/>
    <p:sldId id="847" r:id="rId94"/>
    <p:sldId id="848" r:id="rId95"/>
    <p:sldId id="849" r:id="rId96"/>
    <p:sldId id="850" r:id="rId97"/>
    <p:sldId id="851" r:id="rId98"/>
    <p:sldId id="852" r:id="rId99"/>
    <p:sldId id="853" r:id="rId100"/>
    <p:sldId id="854" r:id="rId101"/>
    <p:sldId id="855" r:id="rId102"/>
    <p:sldId id="856" r:id="rId103"/>
    <p:sldId id="857" r:id="rId104"/>
  </p:sldIdLst>
  <p:sldSz cx="12192000" cy="6858000"/>
  <p:notesSz cx="9866313" cy="67357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69696"/>
    <a:srgbClr val="4D4D4D"/>
    <a:srgbClr val="B2B2B2"/>
    <a:srgbClr val="808080"/>
    <a:srgbClr val="C0C0C0"/>
    <a:srgbClr val="777777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77" autoAdjust="0"/>
    <p:restoredTop sz="86154" autoAdjust="0"/>
  </p:normalViewPr>
  <p:slideViewPr>
    <p:cSldViewPr>
      <p:cViewPr varScale="1">
        <p:scale>
          <a:sx n="58" d="100"/>
          <a:sy n="58" d="100"/>
        </p:scale>
        <p:origin x="636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a Rodrigo" userId="a3170934-3a61-42af-add7-eae42539158e" providerId="ADAL" clId="{06DB8DCE-E49A-4958-AEAD-12D2BA5ADF57}"/>
    <pc:docChg chg="addSld modSld">
      <pc:chgData name="Ranga Rodrigo" userId="a3170934-3a61-42af-add7-eae42539158e" providerId="ADAL" clId="{06DB8DCE-E49A-4958-AEAD-12D2BA5ADF57}" dt="2019-11-05T06:39:07.596" v="3"/>
      <pc:docMkLst>
        <pc:docMk/>
      </pc:docMkLst>
      <pc:sldChg chg="modSp">
        <pc:chgData name="Ranga Rodrigo" userId="a3170934-3a61-42af-add7-eae42539158e" providerId="ADAL" clId="{06DB8DCE-E49A-4958-AEAD-12D2BA5ADF57}" dt="2019-11-05T06:38:33.300" v="1" actId="20577"/>
        <pc:sldMkLst>
          <pc:docMk/>
          <pc:sldMk cId="0" sldId="771"/>
        </pc:sldMkLst>
        <pc:spChg chg="mod">
          <ac:chgData name="Ranga Rodrigo" userId="a3170934-3a61-42af-add7-eae42539158e" providerId="ADAL" clId="{06DB8DCE-E49A-4958-AEAD-12D2BA5ADF57}" dt="2019-11-05T06:38:33.300" v="1" actId="20577"/>
          <ac:spMkLst>
            <pc:docMk/>
            <pc:sldMk cId="0" sldId="771"/>
            <ac:spMk id="124931" creationId="{00000000-0000-0000-0000-000000000000}"/>
          </ac:spMkLst>
        </pc:spChg>
      </pc:sldChg>
      <pc:sldChg chg="modSp modAnim">
        <pc:chgData name="Ranga Rodrigo" userId="a3170934-3a61-42af-add7-eae42539158e" providerId="ADAL" clId="{06DB8DCE-E49A-4958-AEAD-12D2BA5ADF57}" dt="2019-11-05T06:38:59.630" v="2" actId="6549"/>
        <pc:sldMkLst>
          <pc:docMk/>
          <pc:sldMk cId="3352427697" sldId="780"/>
        </pc:sldMkLst>
        <pc:spChg chg="mod">
          <ac:chgData name="Ranga Rodrigo" userId="a3170934-3a61-42af-add7-eae42539158e" providerId="ADAL" clId="{06DB8DCE-E49A-4958-AEAD-12D2BA5ADF57}" dt="2019-11-05T06:38:59.630" v="2" actId="6549"/>
          <ac:spMkLst>
            <pc:docMk/>
            <pc:sldMk cId="3352427697" sldId="780"/>
            <ac:spMk id="124931" creationId="{00000000-0000-0000-0000-000000000000}"/>
          </ac:spMkLst>
        </pc:spChg>
      </pc:sldChg>
      <pc:sldChg chg="add">
        <pc:chgData name="Ranga Rodrigo" userId="a3170934-3a61-42af-add7-eae42539158e" providerId="ADAL" clId="{06DB8DCE-E49A-4958-AEAD-12D2BA5ADF57}" dt="2019-10-30T09:28:16.302" v="0"/>
        <pc:sldMkLst>
          <pc:docMk/>
          <pc:sldMk cId="910713332" sldId="859"/>
        </pc:sldMkLst>
      </pc:sldChg>
      <pc:sldChg chg="add">
        <pc:chgData name="Ranga Rodrigo" userId="a3170934-3a61-42af-add7-eae42539158e" providerId="ADAL" clId="{06DB8DCE-E49A-4958-AEAD-12D2BA5ADF57}" dt="2019-11-05T06:39:07.596" v="3"/>
        <pc:sldMkLst>
          <pc:docMk/>
          <pc:sldMk cId="3120218056" sldId="860"/>
        </pc:sldMkLst>
      </pc:sldChg>
    </pc:docChg>
  </pc:docChgLst>
  <pc:docChgLst>
    <pc:chgData name="Ranga Rodrigo" userId="a3170934-3a61-42af-add7-eae42539158e" providerId="ADAL" clId="{7D578E01-F4EE-4188-9651-A21DB7D4A970}"/>
    <pc:docChg chg="delSld">
      <pc:chgData name="Ranga Rodrigo" userId="a3170934-3a61-42af-add7-eae42539158e" providerId="ADAL" clId="{7D578E01-F4EE-4188-9651-A21DB7D4A970}" dt="2020-12-16T14:26:22.970" v="0" actId="47"/>
      <pc:docMkLst>
        <pc:docMk/>
      </pc:docMkLst>
      <pc:sldChg chg="del">
        <pc:chgData name="Ranga Rodrigo" userId="a3170934-3a61-42af-add7-eae42539158e" providerId="ADAL" clId="{7D578E01-F4EE-4188-9651-A21DB7D4A970}" dt="2020-12-16T14:26:22.970" v="0" actId="47"/>
        <pc:sldMkLst>
          <pc:docMk/>
          <pc:sldMk cId="910713332" sldId="859"/>
        </pc:sldMkLst>
      </pc:sldChg>
    </pc:docChg>
  </pc:docChgLst>
  <pc:docChgLst>
    <pc:chgData name="Ranga Rodrigo" userId="a3170934-3a61-42af-add7-eae42539158e" providerId="ADAL" clId="{B0191D09-6B49-40BB-836E-AE69871C16D4}"/>
    <pc:docChg chg="undo custSel addSld delSld">
      <pc:chgData name="Ranga Rodrigo" userId="a3170934-3a61-42af-add7-eae42539158e" providerId="ADAL" clId="{B0191D09-6B49-40BB-836E-AE69871C16D4}" dt="2019-11-06T02:56:39.159" v="2" actId="47"/>
      <pc:docMkLst>
        <pc:docMk/>
      </pc:docMkLst>
      <pc:sldChg chg="add del">
        <pc:chgData name="Ranga Rodrigo" userId="a3170934-3a61-42af-add7-eae42539158e" providerId="ADAL" clId="{B0191D09-6B49-40BB-836E-AE69871C16D4}" dt="2019-11-06T02:56:39.159" v="2" actId="47"/>
        <pc:sldMkLst>
          <pc:docMk/>
          <pc:sldMk cId="3120218056" sldId="8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t" anchorCtr="0" compatLnSpc="1">
            <a:prstTxWarp prst="textNoShape">
              <a:avLst/>
            </a:prstTxWarp>
          </a:bodyPr>
          <a:lstStyle>
            <a:lvl1pPr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88343" y="0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t" anchorCtr="0" compatLnSpc="1">
            <a:prstTxWarp prst="textNoShape">
              <a:avLst/>
            </a:prstTxWarp>
          </a:bodyPr>
          <a:lstStyle>
            <a:lvl1pPr algn="r"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398307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b" anchorCtr="0" compatLnSpc="1">
            <a:prstTxWarp prst="textNoShape">
              <a:avLst/>
            </a:prstTxWarp>
          </a:bodyPr>
          <a:lstStyle>
            <a:lvl1pPr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88343" y="6398307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b" anchorCtr="0" compatLnSpc="1">
            <a:prstTxWarp prst="textNoShape">
              <a:avLst/>
            </a:prstTxWarp>
          </a:bodyPr>
          <a:lstStyle>
            <a:lvl1pPr algn="r" defTabSz="925023" eaLnBrk="1" hangingPunct="1">
              <a:defRPr sz="1100"/>
            </a:lvl1pPr>
          </a:lstStyle>
          <a:p>
            <a:pPr>
              <a:defRPr/>
            </a:pPr>
            <a:fld id="{E3BA852F-F7CF-461F-ADF4-AD268D85EA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06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t" anchorCtr="0" compatLnSpc="1">
            <a:prstTxWarp prst="textNoShape">
              <a:avLst/>
            </a:prstTxWarp>
          </a:bodyPr>
          <a:lstStyle>
            <a:lvl1pPr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88343" y="0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t" anchorCtr="0" compatLnSpc="1">
            <a:prstTxWarp prst="textNoShape">
              <a:avLst/>
            </a:prstTxWarp>
          </a:bodyPr>
          <a:lstStyle>
            <a:lvl1pPr algn="r"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89225" y="506413"/>
            <a:ext cx="4487863" cy="2524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062" y="3199711"/>
            <a:ext cx="7892195" cy="30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398307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b" anchorCtr="0" compatLnSpc="1">
            <a:prstTxWarp prst="textNoShape">
              <a:avLst/>
            </a:prstTxWarp>
          </a:bodyPr>
          <a:lstStyle>
            <a:lvl1pPr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88343" y="6398307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b" anchorCtr="0" compatLnSpc="1">
            <a:prstTxWarp prst="textNoShape">
              <a:avLst/>
            </a:prstTxWarp>
          </a:bodyPr>
          <a:lstStyle>
            <a:lvl1pPr algn="r" defTabSz="925023" eaLnBrk="1" hangingPunct="1">
              <a:defRPr sz="1100"/>
            </a:lvl1pPr>
          </a:lstStyle>
          <a:p>
            <a:pPr>
              <a:defRPr/>
            </a:pPr>
            <a:fld id="{C088CC75-E96A-4038-84CC-E95DF30784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67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6E30D1-DE0E-4B96-BE8A-0A6751CFC75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96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03AC2-54A7-4814-9CE1-C18EF990930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9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03AC2-54A7-4814-9CE1-C18EF990930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6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4682C4-6844-4262-9115-EB8A78CAC82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654" y="3199711"/>
            <a:ext cx="7237009" cy="3030425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3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F85441-32F0-4118-AF2D-BB6775E55C9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654" y="3199711"/>
            <a:ext cx="7237009" cy="3030425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95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8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331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32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30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888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57B0D4-FEFF-43FD-B28C-BB709077ADA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8113" y="503238"/>
            <a:ext cx="4471987" cy="25146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394" y="3185233"/>
            <a:ext cx="7262702" cy="307274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46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27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39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9700" y="503238"/>
            <a:ext cx="4470400" cy="2514600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1253" y="3185456"/>
            <a:ext cx="7262702" cy="3072022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231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sz="1200" b="1">
                <a:solidFill>
                  <a:srgbClr val="000000"/>
                </a:solidFill>
                <a:latin typeface="Arial" pitchFamily="34" charset="0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939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100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64856-65EB-4BD6-A900-FCF31BBFA73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08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9339DC-571A-4E39-BC34-691E4C3C819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56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FF6D1F-9DD8-4BEE-A203-51C583EB7C9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23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95369-6C52-4E07-9B80-0D0289295BF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23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443332-4897-4EAB-8F26-60E57053DC6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9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083167-4383-4310-BF5B-2CD12449002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93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9BCCCC-9D11-44FE-B2C4-0D49E7EC55E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9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B8E37-7C59-4C51-B72A-493F76F18F7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96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36C558-F578-4149-B0B7-306B66A9D99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14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86128-BC39-4AEC-9659-E316DEAD75E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28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86128-BC39-4AEC-9659-E316DEAD75E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21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45488A-3EFF-400C-8427-8AE04859B31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Specifically,</a:t>
            </a:r>
            <a:r>
              <a:rPr lang="en-US" baseline="0" dirty="0"/>
              <a:t> E has to have a unique minimum at (0,0)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82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04C3C9-53F0-44EF-9EDB-F5327F70BA7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17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57C5F1-2E86-46B2-A962-7D0A810239A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06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67BFD-9DF7-4354-94AC-954D8D18677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907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92FDA-CBFA-427A-9C00-083111ABB72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88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509" y="3199488"/>
            <a:ext cx="7235297" cy="3031094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74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32992-AC2A-49A4-932C-4343DA93EAE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113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D41675-5D24-41B5-8066-CAFF7158EC9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00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EC9A90-482E-4287-96BA-EF8FBDD08A9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0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5F4009-2D6F-4FC9-9146-E1D9B37D025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353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0DD9B-995A-43D8-B577-D19504D9C5DD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034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0CF13-224B-4301-8707-758A74F2FEA2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287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0CF13-224B-4301-8707-758A74F2FEA2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39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CE49AD-CBA7-451E-A0FB-046C3F8B36D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095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017827-A65F-4974-9517-192DBA03D0A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333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0CF13-224B-4301-8707-758A74F2FEA2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71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b="1">
                <a:solidFill>
                  <a:srgbClr val="000000"/>
                </a:solidFill>
                <a:latin typeface="Arial" pitchFamily="34" charset="0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b="1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772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0D9164-AFA8-437F-8197-2DEE4225045D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09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4634C2-BDE7-430E-97AE-5D372B93FC0D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54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E7AE44-973C-4BA8-A5F4-3C8558A66CD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570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9ABAE7-56ED-4255-9120-9709941717B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876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342FD7-B686-4494-9F56-192B0E9BC4A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971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FD131D-0458-46D3-8891-8ED3D1A2D20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367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FD131D-0458-46D3-8891-8ED3D1A2D20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984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8C8883-7D78-49B7-A580-81B4C8DF3692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23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9339DC-571A-4E39-BC34-691E4C3C8192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282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3B666A-61BC-4F7B-982A-78CDA277F1B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69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B6B19-4D4F-4E17-93AB-B29761E579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8113" y="503238"/>
            <a:ext cx="4471987" cy="25146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394" y="3185233"/>
            <a:ext cx="7262702" cy="3072747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265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9339DC-571A-4E39-BC34-691E4C3C8192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996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DCD1D-5907-4682-8D0C-FF1DFDD74C0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915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C4111-4B8E-4DCE-881B-D7BFD704811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2225" cy="3584575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545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649E4-C219-4EA4-9EF1-215A8F70E61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An edge filtered</a:t>
            </a:r>
            <a:r>
              <a:rPr lang="en-US" baseline="0" dirty="0"/>
              <a:t> with the </a:t>
            </a:r>
            <a:r>
              <a:rPr lang="en-US" baseline="0" dirty="0" err="1"/>
              <a:t>Laplacian</a:t>
            </a:r>
            <a:r>
              <a:rPr lang="en-US" baseline="0" dirty="0"/>
              <a:t> of Gaussian is the difference between the blurry edge and the original edge.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749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B4057C-A32D-4556-A78A-4DAE11863F9F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071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02FFAE-831E-44F1-A90D-20F3FF7C2A8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820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56E141-BC8E-4290-93F6-7B1910B7B960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The area under the first derivative of Gaussian from –infinity to 0 is equal to the value of the Gaussian at zero</a:t>
            </a:r>
          </a:p>
        </p:txBody>
      </p:sp>
    </p:spTree>
    <p:extLst>
      <p:ext uri="{BB962C8B-B14F-4D97-AF65-F5344CB8AC3E}">
        <p14:creationId xmlns:p14="http://schemas.microsoft.com/office/powerpoint/2010/main" val="12240253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4B87F8-11DB-4868-B07E-5C5816ED0960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015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392448-6403-4071-AAE7-491CBC73423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424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030BA3-2780-4F9D-B4D8-74773CC4D441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77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10FE9A-465F-4FD5-BC83-EC94320180D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8113" y="503238"/>
            <a:ext cx="4471987" cy="25146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394" y="3185233"/>
            <a:ext cx="7262702" cy="3072747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How to fix?</a:t>
            </a:r>
          </a:p>
        </p:txBody>
      </p:sp>
    </p:spTree>
    <p:extLst>
      <p:ext uri="{BB962C8B-B14F-4D97-AF65-F5344CB8AC3E}">
        <p14:creationId xmlns:p14="http://schemas.microsoft.com/office/powerpoint/2010/main" val="3473495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58C0A-1049-44B4-82C4-AAB29F6ADC3D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785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44DC87-114E-40EC-8912-056E0E39B0B4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177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F328C5-83BC-4263-B80F-985ED4B7E6F1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052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EFC11-4B9B-48CA-AEBE-0F1C0C232B19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94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997B65-D076-441D-8C47-794EDC6212C7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997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71DB8B-7C23-48FA-98B8-2D7BFC9853C7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547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EFC11-4B9B-48CA-AEBE-0F1C0C232B19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636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41168E-9206-488A-BE7E-006F3F2737DE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405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06CDC-41DA-40F4-BCF7-293E9FB63083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83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ED005D-BF42-4A1E-A299-C10B49C71AD6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31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31D75F-0E3E-4E5E-8582-32BD10D2596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8113" y="503238"/>
            <a:ext cx="4471987" cy="25146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394" y="3185233"/>
            <a:ext cx="7262702" cy="307274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88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9E1CB1-140F-4079-92BB-E2422AD87009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611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E3FFC8-7606-45D1-ABE0-987028CC43A9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647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1B51C6-53ED-4094-ACA9-CEED9C39151D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332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8A2ED4-D129-4C04-9751-D3039B52B2B3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29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88C60-43A5-4D25-B574-487187B258E8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762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3595E3-4768-469B-85A6-837FB2635AD4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656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D2C9FA-FC19-4E88-8FFB-CB05EFD15053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30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1FCB27-56C4-4ABB-B164-5BD5120C853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8113" y="503238"/>
            <a:ext cx="4471987" cy="25146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394" y="3185233"/>
            <a:ext cx="7262702" cy="307274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1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ED516-33F9-4DD9-AFFA-667B71F1A0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736092-DC51-4361-B538-712D77CC8E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57BD4-B2C1-4DBC-A144-7E882829A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8D1D6-2162-400A-89FD-865EAD3E0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FF23F-C6D1-4433-9D9F-083897F81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374387-295F-439B-A3D0-0866E5125C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AE853-6969-4601-B59E-3B05C94036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E765E-37BD-4944-8A52-DC9B8034C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1AF85-3975-4929-AB73-015B793399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6091F-1D79-4D8F-AA52-BBC1BB2C2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55402-2DDA-4778-9587-9A59E0E54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696B7-9575-44DB-B743-B1C1DF8FC7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222A5A35-F03F-4389-BCAF-00317C26B9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215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ybjhso.xeds.eu/clone/poisson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si.fr/Individu/vezien/PAPIERS_ACS/canny198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likecool.com/Winter_in_Krak_w_photographed_by_Marcin_Ryczek--Pic--Gear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si.fr/Individu/vezien/PAPIERS_ACS/canny1986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47" Type="http://schemas.openxmlformats.org/officeDocument/2006/relationships/image" Target="../media/image110.png"/><Relationship Id="rId50" Type="http://schemas.openxmlformats.org/officeDocument/2006/relationships/image" Target="../media/image113.png"/><Relationship Id="rId55" Type="http://schemas.openxmlformats.org/officeDocument/2006/relationships/image" Target="../media/image118.png"/><Relationship Id="rId63" Type="http://schemas.openxmlformats.org/officeDocument/2006/relationships/image" Target="../media/image126.png"/><Relationship Id="rId7" Type="http://schemas.openxmlformats.org/officeDocument/2006/relationships/image" Target="../media/image70.png"/><Relationship Id="rId2" Type="http://schemas.openxmlformats.org/officeDocument/2006/relationships/hyperlink" Target="http://vision.ucsd.edu/~pdollar/files/papers/DollarICCV13edges.pdf" TargetMode="External"/><Relationship Id="rId16" Type="http://schemas.openxmlformats.org/officeDocument/2006/relationships/image" Target="../media/image79.png"/><Relationship Id="rId29" Type="http://schemas.openxmlformats.org/officeDocument/2006/relationships/image" Target="../media/image92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8.png"/><Relationship Id="rId53" Type="http://schemas.openxmlformats.org/officeDocument/2006/relationships/image" Target="../media/image116.png"/><Relationship Id="rId58" Type="http://schemas.openxmlformats.org/officeDocument/2006/relationships/image" Target="../media/image121.png"/><Relationship Id="rId5" Type="http://schemas.openxmlformats.org/officeDocument/2006/relationships/image" Target="../media/image68.png"/><Relationship Id="rId61" Type="http://schemas.openxmlformats.org/officeDocument/2006/relationships/image" Target="../media/image124.png"/><Relationship Id="rId19" Type="http://schemas.openxmlformats.org/officeDocument/2006/relationships/image" Target="../media/image8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43" Type="http://schemas.openxmlformats.org/officeDocument/2006/relationships/image" Target="../media/image106.png"/><Relationship Id="rId48" Type="http://schemas.openxmlformats.org/officeDocument/2006/relationships/image" Target="../media/image111.png"/><Relationship Id="rId56" Type="http://schemas.openxmlformats.org/officeDocument/2006/relationships/image" Target="../media/image119.png"/><Relationship Id="rId64" Type="http://schemas.openxmlformats.org/officeDocument/2006/relationships/image" Target="../media/image127.png"/><Relationship Id="rId8" Type="http://schemas.openxmlformats.org/officeDocument/2006/relationships/image" Target="../media/image71.png"/><Relationship Id="rId51" Type="http://schemas.openxmlformats.org/officeDocument/2006/relationships/image" Target="../media/image114.png"/><Relationship Id="rId3" Type="http://schemas.openxmlformats.org/officeDocument/2006/relationships/image" Target="../media/image66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9.png"/><Relationship Id="rId59" Type="http://schemas.openxmlformats.org/officeDocument/2006/relationships/image" Target="../media/image122.png"/><Relationship Id="rId20" Type="http://schemas.openxmlformats.org/officeDocument/2006/relationships/image" Target="../media/image83.png"/><Relationship Id="rId41" Type="http://schemas.openxmlformats.org/officeDocument/2006/relationships/image" Target="../media/image104.png"/><Relationship Id="rId54" Type="http://schemas.openxmlformats.org/officeDocument/2006/relationships/image" Target="../media/image117.png"/><Relationship Id="rId6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49" Type="http://schemas.openxmlformats.org/officeDocument/2006/relationships/image" Target="../media/image112.png"/><Relationship Id="rId57" Type="http://schemas.openxmlformats.org/officeDocument/2006/relationships/image" Target="../media/image120.png"/><Relationship Id="rId10" Type="http://schemas.openxmlformats.org/officeDocument/2006/relationships/image" Target="../media/image73.png"/><Relationship Id="rId31" Type="http://schemas.openxmlformats.org/officeDocument/2006/relationships/image" Target="../media/image94.png"/><Relationship Id="rId44" Type="http://schemas.openxmlformats.org/officeDocument/2006/relationships/image" Target="../media/image107.png"/><Relationship Id="rId52" Type="http://schemas.openxmlformats.org/officeDocument/2006/relationships/image" Target="../media/image115.png"/><Relationship Id="rId60" Type="http://schemas.openxmlformats.org/officeDocument/2006/relationships/image" Target="../media/image123.png"/><Relationship Id="rId65" Type="http://schemas.openxmlformats.org/officeDocument/2006/relationships/image" Target="../media/image12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9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1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wmf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48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image" Target="../media/image150.png"/><Relationship Id="rId7" Type="http://schemas.openxmlformats.org/officeDocument/2006/relationships/oleObject" Target="../embeddings/oleObject24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2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5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57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jpeg"/><Relationship Id="rId4" Type="http://schemas.openxmlformats.org/officeDocument/2006/relationships/image" Target="../media/image1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33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wmf"/><Relationship Id="rId4" Type="http://schemas.openxmlformats.org/officeDocument/2006/relationships/oleObject" Target="../embeddings/oleObject41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84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da.kth.se/cvap/abstracts/cvap198.html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jpeg"/><Relationship Id="rId3" Type="http://schemas.openxmlformats.org/officeDocument/2006/relationships/image" Target="../media/image188.jpeg"/><Relationship Id="rId7" Type="http://schemas.openxmlformats.org/officeDocument/2006/relationships/image" Target="../media/image192.jpeg"/><Relationship Id="rId12" Type="http://schemas.openxmlformats.org/officeDocument/2006/relationships/image" Target="../media/image197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eg"/><Relationship Id="rId11" Type="http://schemas.openxmlformats.org/officeDocument/2006/relationships/image" Target="../media/image196.jpeg"/><Relationship Id="rId5" Type="http://schemas.openxmlformats.org/officeDocument/2006/relationships/image" Target="../media/image190.jpeg"/><Relationship Id="rId10" Type="http://schemas.openxmlformats.org/officeDocument/2006/relationships/image" Target="../media/image195.jpeg"/><Relationship Id="rId4" Type="http://schemas.openxmlformats.org/officeDocument/2006/relationships/image" Target="../media/image189.jpeg"/><Relationship Id="rId9" Type="http://schemas.openxmlformats.org/officeDocument/2006/relationships/image" Target="../media/image19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200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ubc.ca/~lowe/papers/ijcv04.pdf" TargetMode="External"/><Relationship Id="rId4" Type="http://schemas.openxmlformats.org/officeDocument/2006/relationships/image" Target="../media/image20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jpeg"/><Relationship Id="rId4" Type="http://schemas.openxmlformats.org/officeDocument/2006/relationships/image" Target="../media/image204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lowe/papers/ijcv04.pdf" TargetMode="Externa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lowe/papers/ijcv04.pdf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4346-CC97-45EB-91F8-3E6AE1F3D1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EDGES, CORNERS, AND BLOBS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0349-7C3F-4A5A-893F-3B2F369D8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0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33400"/>
          </a:xfrm>
        </p:spPr>
        <p:txBody>
          <a:bodyPr/>
          <a:lstStyle/>
          <a:p>
            <a:r>
              <a:rPr lang="en-US" dirty="0"/>
              <a:t>Other approximations of derivative filters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84836"/>
              </p:ext>
            </p:extLst>
          </p:nvPr>
        </p:nvGraphicFramePr>
        <p:xfrm>
          <a:off x="3886200" y="1983432"/>
          <a:ext cx="1371600" cy="13716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777884"/>
              </p:ext>
            </p:extLst>
          </p:nvPr>
        </p:nvGraphicFramePr>
        <p:xfrm>
          <a:off x="7239000" y="1983432"/>
          <a:ext cx="1371600" cy="13716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2438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Prewitt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00400" y="2487571"/>
                <a:ext cx="548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=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487571"/>
                <a:ext cx="54899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8889" t="-24590" r="-32222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49781" y="2469979"/>
                <a:ext cx="558038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=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781" y="2469979"/>
                <a:ext cx="558038" cy="398507"/>
              </a:xfrm>
              <a:prstGeom prst="rect">
                <a:avLst/>
              </a:prstGeom>
              <a:blipFill rotWithShape="0">
                <a:blip r:embed="rId3"/>
                <a:stretch>
                  <a:fillRect l="-18478" t="-21212" r="-32609" b="-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17525"/>
              </p:ext>
            </p:extLst>
          </p:nvPr>
        </p:nvGraphicFramePr>
        <p:xfrm>
          <a:off x="3895725" y="3657600"/>
          <a:ext cx="1371600" cy="13716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679885"/>
              </p:ext>
            </p:extLst>
          </p:nvPr>
        </p:nvGraphicFramePr>
        <p:xfrm>
          <a:off x="7248525" y="3657600"/>
          <a:ext cx="1371600" cy="13716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71525" y="411256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Sobel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09925" y="4161739"/>
                <a:ext cx="548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=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25" y="4161739"/>
                <a:ext cx="54899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000" t="-26667" r="-3222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9306" y="4144147"/>
                <a:ext cx="558038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=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306" y="4144147"/>
                <a:ext cx="558038" cy="398507"/>
              </a:xfrm>
              <a:prstGeom prst="rect">
                <a:avLst/>
              </a:prstGeom>
              <a:blipFill rotWithShape="0">
                <a:blip r:embed="rId5"/>
                <a:stretch>
                  <a:fillRect l="-18478" t="-23077" r="-3260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0134600" y="648235"/>
            <a:ext cx="1561528" cy="1599129"/>
            <a:chOff x="496888" y="1199635"/>
            <a:chExt cx="1561528" cy="1599129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609600" y="1384301"/>
              <a:ext cx="105156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09600" y="1384301"/>
              <a:ext cx="0" cy="10540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6888" y="242943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88" y="2429432"/>
                  <a:ext cx="24173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812708" y="1199635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2708" y="1199635"/>
                  <a:ext cx="24570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268" r="-2682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529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adaptation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dirty="0"/>
              <a:t>Affine transformation approximates viewpoint changes for roughly planar objects and roughly orthographic cameras</a:t>
            </a:r>
          </a:p>
        </p:txBody>
      </p:sp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724150"/>
            <a:ext cx="32004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50402" y="2724150"/>
            <a:ext cx="321699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Oval 14"/>
          <p:cNvSpPr/>
          <p:nvPr/>
        </p:nvSpPr>
        <p:spPr bwMode="auto">
          <a:xfrm>
            <a:off x="3096774" y="2971800"/>
            <a:ext cx="1246626" cy="121920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6934200" y="2819400"/>
            <a:ext cx="1246626" cy="121920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 rot="2130338">
            <a:off x="3077179" y="3186766"/>
            <a:ext cx="1246626" cy="762000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 bwMode="auto">
          <a:xfrm rot="4153335">
            <a:off x="6882881" y="3172777"/>
            <a:ext cx="1512089" cy="607770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p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Adaptation</a:t>
            </a:r>
          </a:p>
        </p:txBody>
      </p:sp>
      <p:graphicFrame>
        <p:nvGraphicFramePr>
          <p:cNvPr id="24578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2743200" y="1720850"/>
          <a:ext cx="64008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400" imgH="507960" progId="Equation.3">
                  <p:embed/>
                </p:oleObj>
              </mc:Choice>
              <mc:Fallback>
                <p:oleObj name="Equation" r:id="rId3" imgW="2768400" imgH="507960" progId="Equation.3">
                  <p:embed/>
                  <p:pic>
                    <p:nvPicPr>
                      <p:cNvPr id="24578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720850"/>
                        <a:ext cx="6400800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353051" y="3124200"/>
            <a:ext cx="4968875" cy="2743200"/>
            <a:chOff x="2254" y="2300"/>
            <a:chExt cx="3378" cy="1865"/>
          </a:xfrm>
        </p:grpSpPr>
        <p:sp>
          <p:nvSpPr>
            <p:cNvPr id="24585" name="Text Box 13"/>
            <p:cNvSpPr txBox="1">
              <a:spLocks noChangeArrowheads="1"/>
            </p:cNvSpPr>
            <p:nvPr/>
          </p:nvSpPr>
          <p:spPr bwMode="auto">
            <a:xfrm>
              <a:off x="4624" y="2766"/>
              <a:ext cx="1008" cy="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FF3300"/>
                  </a:solidFill>
                  <a:cs typeface="Times New Roman" pitchFamily="18" charset="0"/>
                </a:rPr>
                <a:t>direction of the slowest change</a:t>
              </a:r>
              <a:endParaRPr lang="ru-RU" sz="16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  <p:sp>
          <p:nvSpPr>
            <p:cNvPr id="24586" name="Text Box 14"/>
            <p:cNvSpPr txBox="1">
              <a:spLocks noChangeArrowheads="1"/>
            </p:cNvSpPr>
            <p:nvPr/>
          </p:nvSpPr>
          <p:spPr bwMode="auto">
            <a:xfrm>
              <a:off x="2656" y="2300"/>
              <a:ext cx="1056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0033CC"/>
                  </a:solidFill>
                  <a:cs typeface="Times New Roman" pitchFamily="18" charset="0"/>
                </a:rPr>
                <a:t>direction of the fastest change</a:t>
              </a:r>
              <a:endParaRPr lang="ru-RU" sz="16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24587" name="Oval 15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8" name="Line 16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Line 17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AutoShape 18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1" name="AutoShape 19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2" name="Rectangle 20"/>
            <p:cNvSpPr>
              <a:spLocks noChangeArrowheads="1"/>
            </p:cNvSpPr>
            <p:nvPr/>
          </p:nvSpPr>
          <p:spPr bwMode="auto">
            <a:xfrm>
              <a:off x="2400" y="3168"/>
              <a:ext cx="1104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4593" name="Rectangle 21"/>
            <p:cNvSpPr>
              <a:spLocks noChangeArrowheads="1"/>
            </p:cNvSpPr>
            <p:nvPr/>
          </p:nvSpPr>
          <p:spPr bwMode="auto">
            <a:xfrm>
              <a:off x="3552" y="3360"/>
              <a:ext cx="1104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sp>
        <p:nvSpPr>
          <p:cNvPr id="24582" name="Text Box 22"/>
          <p:cNvSpPr txBox="1">
            <a:spLocks noChangeArrowheads="1"/>
          </p:cNvSpPr>
          <p:nvPr/>
        </p:nvSpPr>
        <p:spPr bwMode="auto">
          <a:xfrm>
            <a:off x="2209800" y="914401"/>
            <a:ext cx="77724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Consider the second moment matrix of the window containing the blob:</a:t>
            </a:r>
            <a:endParaRPr lang="en-US" sz="2400" i="1" dirty="0"/>
          </a:p>
          <a:p>
            <a:pPr eaLnBrk="1" hangingPunct="1">
              <a:spcBef>
                <a:spcPct val="50000"/>
              </a:spcBef>
            </a:pPr>
            <a:endParaRPr lang="en-US" dirty="0"/>
          </a:p>
        </p:txBody>
      </p:sp>
      <p:graphicFrame>
        <p:nvGraphicFramePr>
          <p:cNvPr id="21507" name="Object 23"/>
          <p:cNvGraphicFramePr>
            <a:graphicFrameLocks noChangeAspect="1"/>
          </p:cNvGraphicFramePr>
          <p:nvPr/>
        </p:nvGraphicFramePr>
        <p:xfrm>
          <a:off x="2438400" y="4264025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58640" imgH="457200" progId="Equation.3">
                  <p:embed/>
                </p:oleObj>
              </mc:Choice>
              <mc:Fallback>
                <p:oleObj name="Equation" r:id="rId5" imgW="1358640" imgH="457200" progId="Equation.3">
                  <p:embed/>
                  <p:pic>
                    <p:nvPicPr>
                      <p:cNvPr id="2150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264025"/>
                        <a:ext cx="2743200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24"/>
          <p:cNvSpPr txBox="1">
            <a:spLocks noChangeArrowheads="1"/>
          </p:cNvSpPr>
          <p:nvPr/>
        </p:nvSpPr>
        <p:spPr bwMode="auto">
          <a:xfrm>
            <a:off x="2362201" y="3657601"/>
            <a:ext cx="1127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Recall:</a:t>
            </a: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2209800" y="5989638"/>
            <a:ext cx="77724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This ellipse visualizes the “characteristic shape” of the window</a:t>
            </a:r>
          </a:p>
        </p:txBody>
      </p:sp>
    </p:spTree>
    <p:extLst>
      <p:ext uri="{BB962C8B-B14F-4D97-AF65-F5344CB8AC3E}">
        <p14:creationId xmlns:p14="http://schemas.microsoft.com/office/powerpoint/2010/main" val="28004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/>
      <p:bldP spid="1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 descr="butterfly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3738" y="1524000"/>
            <a:ext cx="5757862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Adaptation Example</a:t>
            </a:r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3983039" y="5830888"/>
            <a:ext cx="4306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Scale-invariant regions (blobs)</a:t>
            </a:r>
          </a:p>
        </p:txBody>
      </p:sp>
    </p:spTree>
    <p:extLst>
      <p:ext uri="{BB962C8B-B14F-4D97-AF65-F5344CB8AC3E}">
        <p14:creationId xmlns:p14="http://schemas.microsoft.com/office/powerpoint/2010/main" val="41349424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Adaptation Example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4" name="Picture 4" descr="butterfly_ellips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3738" y="1524000"/>
            <a:ext cx="5757862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4648201" y="5830888"/>
            <a:ext cx="2982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Affine-adapted blobs</a:t>
            </a:r>
          </a:p>
        </p:txBody>
      </p:sp>
    </p:spTree>
    <p:extLst>
      <p:ext uri="{BB962C8B-B14F-4D97-AF65-F5344CB8AC3E}">
        <p14:creationId xmlns:p14="http://schemas.microsoft.com/office/powerpoint/2010/main" val="201369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9"/>
          <p:cNvSpPr>
            <a:spLocks noChangeArrowheads="1"/>
          </p:cNvSpPr>
          <p:nvPr/>
        </p:nvSpPr>
        <p:spPr bwMode="auto">
          <a:xfrm>
            <a:off x="2209800" y="34290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/>
              <a:t>The gradient points in the direction of most rapid increase in intensity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grpSp>
        <p:nvGrpSpPr>
          <p:cNvPr id="9219" name="Group 2"/>
          <p:cNvGrpSpPr>
            <a:grpSpLocks/>
          </p:cNvGrpSpPr>
          <p:nvPr/>
        </p:nvGrpSpPr>
        <p:grpSpPr bwMode="auto">
          <a:xfrm>
            <a:off x="7620000" y="2057400"/>
            <a:ext cx="2590800" cy="990600"/>
            <a:chOff x="3840" y="1776"/>
            <a:chExt cx="1632" cy="624"/>
          </a:xfrm>
        </p:grpSpPr>
        <p:grpSp>
          <p:nvGrpSpPr>
            <p:cNvPr id="9243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9245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974853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248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9246" name="Picture 7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244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922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2209800" y="1219200"/>
            <a:ext cx="8077200" cy="1295400"/>
          </a:xfrm>
        </p:spPr>
        <p:txBody>
          <a:bodyPr/>
          <a:lstStyle/>
          <a:p>
            <a:r>
              <a:rPr lang="en-US" sz="2400" dirty="0"/>
              <a:t>The gradient of an image: </a:t>
            </a:r>
          </a:p>
          <a:p>
            <a:endParaRPr lang="en-US" sz="2400" dirty="0"/>
          </a:p>
          <a:p>
            <a:endParaRPr lang="en-US" dirty="0"/>
          </a:p>
          <a:p>
            <a:r>
              <a:rPr lang="en-US" sz="2400" dirty="0"/>
              <a:t> </a:t>
            </a:r>
          </a:p>
        </p:txBody>
      </p:sp>
      <p:pic>
        <p:nvPicPr>
          <p:cNvPr id="9222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96001" y="114300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2590800" y="2057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24" name="Line 13"/>
          <p:cNvSpPr>
            <a:spLocks noChangeShapeType="1"/>
          </p:cNvSpPr>
          <p:nvPr/>
        </p:nvSpPr>
        <p:spPr bwMode="auto">
          <a:xfrm>
            <a:off x="2743200" y="2590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25" name="Oval 14"/>
          <p:cNvSpPr>
            <a:spLocks noChangeArrowheads="1"/>
          </p:cNvSpPr>
          <p:nvPr/>
        </p:nvSpPr>
        <p:spPr bwMode="auto">
          <a:xfrm>
            <a:off x="2686050" y="2552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226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35587" y="284956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9" name="Picture 1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88494" y="2068514"/>
            <a:ext cx="141763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6" name="Rectangle 18"/>
          <p:cNvSpPr>
            <a:spLocks noChangeArrowheads="1"/>
          </p:cNvSpPr>
          <p:nvPr/>
        </p:nvSpPr>
        <p:spPr bwMode="auto">
          <a:xfrm rot="5400000">
            <a:off x="5711825" y="1671638"/>
            <a:ext cx="304800" cy="1074738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41" name="Line 19"/>
          <p:cNvSpPr>
            <a:spLocks noChangeShapeType="1"/>
          </p:cNvSpPr>
          <p:nvPr/>
        </p:nvSpPr>
        <p:spPr bwMode="auto">
          <a:xfrm rot="5400000">
            <a:off x="5600700" y="24765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42" name="Oval 20"/>
          <p:cNvSpPr>
            <a:spLocks noChangeArrowheads="1"/>
          </p:cNvSpPr>
          <p:nvPr/>
        </p:nvSpPr>
        <p:spPr bwMode="auto">
          <a:xfrm>
            <a:off x="5829301" y="2171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8" name="Group 21"/>
          <p:cNvGrpSpPr>
            <a:grpSpLocks/>
          </p:cNvGrpSpPr>
          <p:nvPr/>
        </p:nvGrpSpPr>
        <p:grpSpPr bwMode="auto">
          <a:xfrm>
            <a:off x="8105776" y="2068514"/>
            <a:ext cx="485775" cy="509587"/>
            <a:chOff x="4152" y="1776"/>
            <a:chExt cx="306" cy="321"/>
          </a:xfrm>
        </p:grpSpPr>
        <p:sp>
          <p:nvSpPr>
            <p:cNvPr id="9235" name="Line 22"/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6" name="Line 23"/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7" name="Freeform 24"/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238" name="Picture 25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9" name="Rectangle 26"/>
          <p:cNvSpPr>
            <a:spLocks noChangeArrowheads="1"/>
          </p:cNvSpPr>
          <p:nvPr/>
        </p:nvSpPr>
        <p:spPr bwMode="auto">
          <a:xfrm>
            <a:off x="2209800" y="47244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/>
              <a:t>The gradient direction is given by</a:t>
            </a:r>
          </a:p>
        </p:txBody>
      </p:sp>
      <p:pic>
        <p:nvPicPr>
          <p:cNvPr id="9230" name="Picture 2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86601" y="4735514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2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30600" y="6037264"/>
            <a:ext cx="3708400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Text Box 31"/>
          <p:cNvSpPr txBox="1">
            <a:spLocks noChangeArrowheads="1"/>
          </p:cNvSpPr>
          <p:nvPr/>
        </p:nvSpPr>
        <p:spPr bwMode="auto">
          <a:xfrm>
            <a:off x="8839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Source: Steve Seitz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2209800" y="5427663"/>
            <a:ext cx="8077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dirty="0"/>
              <a:t>The edge strength is given by the gradient magnitude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2514600" y="4202114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1800"/>
              <a:t>How does this direction relate to the direction of the edge?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74860" grpId="0" animBg="1"/>
      <p:bldP spid="9224" grpId="0" animBg="1"/>
      <p:bldP spid="9225" grpId="0" animBg="1"/>
      <p:bldP spid="974866" grpId="0" animBg="1"/>
      <p:bldP spid="9241" grpId="0" animBg="1"/>
      <p:bldP spid="9242" grpId="0" animBg="1"/>
      <p:bldP spid="9229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Application: Gradient-Domain Image Editing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400" dirty="0"/>
              <a:t>Goal: solve for pixel values in the target region to match gradients of the source region while keeping background pixels the same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12" y="2288528"/>
            <a:ext cx="8098289" cy="395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3497" y="6324600"/>
            <a:ext cx="9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P. Perez, M. </a:t>
            </a:r>
            <a:r>
              <a:rPr lang="en-US" sz="1800" dirty="0" err="1"/>
              <a:t>Gangnet</a:t>
            </a:r>
            <a:r>
              <a:rPr lang="en-US" sz="1800" dirty="0"/>
              <a:t>, A. Blake, </a:t>
            </a:r>
            <a:r>
              <a:rPr lang="en-US" sz="1800" dirty="0">
                <a:hlinkClick r:id="rId3"/>
              </a:rPr>
              <a:t>Poisson Image Editing</a:t>
            </a:r>
            <a:r>
              <a:rPr lang="en-US" sz="1800" dirty="0"/>
              <a:t>, SIGGRAPH 2003</a:t>
            </a:r>
          </a:p>
        </p:txBody>
      </p:sp>
    </p:spTree>
    <p:extLst>
      <p:ext uri="{BB962C8B-B14F-4D97-AF65-F5344CB8AC3E}">
        <p14:creationId xmlns:p14="http://schemas.microsoft.com/office/powerpoint/2010/main" val="273358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Effects of Noise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7772400" cy="914400"/>
          </a:xfrm>
        </p:spPr>
        <p:txBody>
          <a:bodyPr/>
          <a:lstStyle/>
          <a:p>
            <a:r>
              <a:rPr lang="en-US" dirty="0"/>
              <a:t>Consider a single row or column of the image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3363914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914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8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25726" y="25209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09800" y="4038600"/>
            <a:ext cx="7772400" cy="2743200"/>
            <a:chOff x="432" y="2544"/>
            <a:chExt cx="4896" cy="1728"/>
          </a:xfrm>
        </p:grpSpPr>
        <p:graphicFrame>
          <p:nvGraphicFramePr>
            <p:cNvPr id="3075" name="Object 7"/>
            <p:cNvGraphicFramePr>
              <a:graphicFrameLocks noChangeAspect="1"/>
            </p:cNvGraphicFramePr>
            <p:nvPr/>
          </p:nvGraphicFramePr>
          <p:xfrm>
            <a:off x="1099" y="2544"/>
            <a:ext cx="3173" cy="1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8" imgW="5915851" imgH="2029108" progId="">
                    <p:embed/>
                  </p:oleObj>
                </mc:Choice>
                <mc:Fallback>
                  <p:oleObj name="Photo Editor Photo" r:id="rId8" imgW="5915851" imgH="2029108" progId="">
                    <p:embed/>
                    <p:pic>
                      <p:nvPicPr>
                        <p:cNvPr id="307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9" y="2544"/>
                          <a:ext cx="3173" cy="1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081" name="Picture 8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80" y="2888"/>
              <a:ext cx="62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2" name="Rectangle 9"/>
            <p:cNvSpPr>
              <a:spLocks noChangeArrowheads="1"/>
            </p:cNvSpPr>
            <p:nvPr/>
          </p:nvSpPr>
          <p:spPr bwMode="auto">
            <a:xfrm>
              <a:off x="432" y="3840"/>
              <a:ext cx="489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800"/>
                <a:t>Where is the edge?</a:t>
              </a:r>
              <a:endParaRPr lang="en-US" sz="2800" i="1"/>
            </a:p>
          </p:txBody>
        </p:sp>
      </p:grpSp>
      <p:sp>
        <p:nvSpPr>
          <p:cNvPr id="3080" name="Text Box 10"/>
          <p:cNvSpPr txBox="1">
            <a:spLocks noChangeArrowheads="1"/>
          </p:cNvSpPr>
          <p:nvPr/>
        </p:nvSpPr>
        <p:spPr bwMode="auto">
          <a:xfrm>
            <a:off x="8966201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Solution: Smooth First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828800" y="5915026"/>
            <a:ext cx="7772400" cy="771525"/>
            <a:chOff x="192" y="3726"/>
            <a:chExt cx="4896" cy="486"/>
          </a:xfrm>
        </p:grpSpPr>
        <p:sp>
          <p:nvSpPr>
            <p:cNvPr id="4113" name="Rectangle 2"/>
            <p:cNvSpPr>
              <a:spLocks noChangeArrowheads="1"/>
            </p:cNvSpPr>
            <p:nvPr/>
          </p:nvSpPr>
          <p:spPr bwMode="auto">
            <a:xfrm>
              <a:off x="192" y="3798"/>
              <a:ext cx="48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 dirty="0"/>
                <a:t>To find edges, look for peaks in</a:t>
              </a:r>
              <a:endParaRPr lang="en-US" sz="2800" i="1" dirty="0"/>
            </a:p>
          </p:txBody>
        </p:sp>
        <p:graphicFrame>
          <p:nvGraphicFramePr>
            <p:cNvPr id="4099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0189454"/>
                </p:ext>
              </p:extLst>
            </p:nvPr>
          </p:nvGraphicFramePr>
          <p:xfrm>
            <a:off x="3552" y="3726"/>
            <a:ext cx="816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660240" imgH="393480" progId="Equation.3">
                    <p:embed/>
                  </p:oleObj>
                </mc:Choice>
                <mc:Fallback>
                  <p:oleObj name="Equation" r:id="rId3" imgW="660240" imgH="393480" progId="Equation.3">
                    <p:embed/>
                    <p:pic>
                      <p:nvPicPr>
                        <p:cNvPr id="4099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3726"/>
                          <a:ext cx="816" cy="4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102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49638" y="9906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Text Box 17"/>
          <p:cNvSpPr txBox="1">
            <a:spLocks noChangeArrowheads="1"/>
          </p:cNvSpPr>
          <p:nvPr/>
        </p:nvSpPr>
        <p:spPr bwMode="auto">
          <a:xfrm>
            <a:off x="3162300" y="1517650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f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3162300" y="2392364"/>
            <a:ext cx="5600700" cy="1120775"/>
            <a:chOff x="1032" y="1507"/>
            <a:chExt cx="3528" cy="706"/>
          </a:xfrm>
        </p:grpSpPr>
        <p:pic>
          <p:nvPicPr>
            <p:cNvPr id="4111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2" name="Text Box 18"/>
            <p:cNvSpPr txBox="1">
              <a:spLocks noChangeArrowheads="1"/>
            </p:cNvSpPr>
            <p:nvPr/>
          </p:nvSpPr>
          <p:spPr bwMode="auto">
            <a:xfrm>
              <a:off x="1032" y="1684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g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2816226" y="3530600"/>
            <a:ext cx="5946775" cy="1104900"/>
            <a:chOff x="814" y="2224"/>
            <a:chExt cx="3746" cy="696"/>
          </a:xfrm>
        </p:grpSpPr>
        <p:pic>
          <p:nvPicPr>
            <p:cNvPr id="4109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0" name="Text Box 19"/>
            <p:cNvSpPr txBox="1">
              <a:spLocks noChangeArrowheads="1"/>
            </p:cNvSpPr>
            <p:nvPr/>
          </p:nvSpPr>
          <p:spPr bwMode="auto">
            <a:xfrm>
              <a:off x="814" y="2346"/>
              <a:ext cx="45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f * g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2438400" y="4635500"/>
            <a:ext cx="6324600" cy="1155700"/>
            <a:chOff x="576" y="2920"/>
            <a:chExt cx="3984" cy="728"/>
          </a:xfrm>
        </p:grpSpPr>
        <p:pic>
          <p:nvPicPr>
            <p:cNvPr id="4108" name="Picture 1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13" y="2920"/>
              <a:ext cx="3347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4098" name="Object 23"/>
            <p:cNvGraphicFramePr>
              <a:graphicFrameLocks noChangeAspect="1"/>
            </p:cNvGraphicFramePr>
            <p:nvPr/>
          </p:nvGraphicFramePr>
          <p:xfrm>
            <a:off x="576" y="3008"/>
            <a:ext cx="636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660240" imgH="393480" progId="Equation.3">
                    <p:embed/>
                  </p:oleObj>
                </mc:Choice>
                <mc:Fallback>
                  <p:oleObj name="Equation" r:id="rId9" imgW="660240" imgH="393480" progId="Equation.3">
                    <p:embed/>
                    <p:pic>
                      <p:nvPicPr>
                        <p:cNvPr id="4098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008"/>
                          <a:ext cx="636" cy="4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07" name="Text Box 26"/>
          <p:cNvSpPr txBox="1">
            <a:spLocks noChangeArrowheads="1"/>
          </p:cNvSpPr>
          <p:nvPr/>
        </p:nvSpPr>
        <p:spPr bwMode="auto">
          <a:xfrm>
            <a:off x="9134476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Differentiation is convolution, and convolution is associative:</a:t>
            </a:r>
            <a:br>
              <a:rPr lang="en-US"/>
            </a:br>
            <a:endParaRPr lang="en-US"/>
          </a:p>
          <a:p>
            <a:pPr>
              <a:buFontTx/>
              <a:buChar char="•"/>
            </a:pPr>
            <a:r>
              <a:rPr lang="en-US"/>
              <a:t>This saves us one operation:</a:t>
            </a:r>
            <a:endParaRPr lang="en-US" i="1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4357"/>
              </p:ext>
            </p:extLst>
          </p:nvPr>
        </p:nvGraphicFramePr>
        <p:xfrm>
          <a:off x="6057900" y="1670598"/>
          <a:ext cx="26670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20480" imgH="393480" progId="Equation.3">
                  <p:embed/>
                </p:oleObj>
              </mc:Choice>
              <mc:Fallback>
                <p:oleObj name="Equation" r:id="rId3" imgW="1320480" imgH="393480" progId="Equation.3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1670598"/>
                        <a:ext cx="2667000" cy="944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Derivative Theorem of Convolution</a:t>
            </a:r>
          </a:p>
        </p:txBody>
      </p:sp>
      <p:grpSp>
        <p:nvGrpSpPr>
          <p:cNvPr id="5128" name="Group 7"/>
          <p:cNvGrpSpPr>
            <a:grpSpLocks/>
          </p:cNvGrpSpPr>
          <p:nvPr/>
        </p:nvGrpSpPr>
        <p:grpSpPr bwMode="auto">
          <a:xfrm>
            <a:off x="2819400" y="2895600"/>
            <a:ext cx="6096000" cy="3810000"/>
            <a:chOff x="720" y="1317"/>
            <a:chExt cx="4474" cy="2907"/>
          </a:xfrm>
        </p:grpSpPr>
        <p:graphicFrame>
          <p:nvGraphicFramePr>
            <p:cNvPr id="5123" name="Object 8"/>
            <p:cNvGraphicFramePr>
              <a:graphicFrameLocks noChangeAspect="1"/>
            </p:cNvGraphicFramePr>
            <p:nvPr/>
          </p:nvGraphicFramePr>
          <p:xfrm>
            <a:off x="1595" y="1317"/>
            <a:ext cx="3599" cy="2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6001588" imgH="4847619" progId="">
                    <p:embed/>
                  </p:oleObj>
                </mc:Choice>
                <mc:Fallback>
                  <p:oleObj name="Photo Editor Photo" r:id="rId5" imgW="6001588" imgH="4847619" progId="">
                    <p:embed/>
                    <p:pic>
                      <p:nvPicPr>
                        <p:cNvPr id="512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5" y="1317"/>
                          <a:ext cx="3599" cy="29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9"/>
            <p:cNvGraphicFramePr>
              <a:graphicFrameLocks noChangeAspect="1"/>
            </p:cNvGraphicFramePr>
            <p:nvPr/>
          </p:nvGraphicFramePr>
          <p:xfrm>
            <a:off x="720" y="3408"/>
            <a:ext cx="720" cy="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58720" imgH="393480" progId="Equation.3">
                    <p:embed/>
                  </p:oleObj>
                </mc:Choice>
                <mc:Fallback>
                  <p:oleObj name="Equation" r:id="rId7" imgW="558720" imgH="393480" progId="Equation.3">
                    <p:embed/>
                    <p:pic>
                      <p:nvPicPr>
                        <p:cNvPr id="512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408"/>
                          <a:ext cx="720" cy="5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1079" y="1680"/>
              <a:ext cx="197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f</a:t>
              </a:r>
            </a:p>
          </p:txBody>
        </p:sp>
        <p:graphicFrame>
          <p:nvGraphicFramePr>
            <p:cNvPr id="5125" name="Object 11"/>
            <p:cNvGraphicFramePr>
              <a:graphicFrameLocks noChangeAspect="1"/>
            </p:cNvGraphicFramePr>
            <p:nvPr/>
          </p:nvGraphicFramePr>
          <p:xfrm>
            <a:off x="997" y="2496"/>
            <a:ext cx="443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30120" imgH="393480" progId="Equation.3">
                    <p:embed/>
                  </p:oleObj>
                </mc:Choice>
                <mc:Fallback>
                  <p:oleObj name="Equation" r:id="rId9" imgW="330120" imgH="393480" progId="Equation.3">
                    <p:embed/>
                    <p:pic>
                      <p:nvPicPr>
                        <p:cNvPr id="512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7" y="2496"/>
                          <a:ext cx="443" cy="5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9" name="Text Box 12"/>
          <p:cNvSpPr txBox="1">
            <a:spLocks noChangeArrowheads="1"/>
          </p:cNvSpPr>
          <p:nvPr/>
        </p:nvSpPr>
        <p:spPr bwMode="auto">
          <a:xfrm>
            <a:off x="9134476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Derivative of Gaussian Filters</a:t>
            </a:r>
          </a:p>
        </p:txBody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6019800"/>
            <a:ext cx="7772400" cy="838200"/>
          </a:xfrm>
        </p:spPr>
        <p:txBody>
          <a:bodyPr/>
          <a:lstStyle/>
          <a:p>
            <a:pPr algn="ctr"/>
            <a:r>
              <a:rPr lang="en-US" dirty="0"/>
              <a:t>Which one finds horizontal/vertical edges?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1006475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1" y="990601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3641726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7094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339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Derivative of Gaussian Filters</a:t>
            </a:r>
          </a:p>
        </p:txBody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6019800"/>
            <a:ext cx="7772400" cy="838200"/>
          </a:xfrm>
        </p:spPr>
        <p:txBody>
          <a:bodyPr/>
          <a:lstStyle/>
          <a:p>
            <a:pPr algn="ctr"/>
            <a:r>
              <a:rPr lang="en-US" dirty="0"/>
              <a:t>Are these </a:t>
            </a:r>
            <a:r>
              <a:rPr lang="en-US"/>
              <a:t>filters separable?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1006475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1" y="990601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3641726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7094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</p:spTree>
    <p:extLst>
      <p:ext uri="{BB962C8B-B14F-4D97-AF65-F5344CB8AC3E}">
        <p14:creationId xmlns:p14="http://schemas.microsoft.com/office/powerpoint/2010/main" val="394943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339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8458200" cy="762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Recall: </a:t>
            </a:r>
            <a:r>
              <a:rPr lang="en-US" dirty="0" err="1">
                <a:solidFill>
                  <a:schemeClr val="tx1"/>
                </a:solidFill>
              </a:rPr>
              <a:t>Separability</a:t>
            </a:r>
            <a:r>
              <a:rPr lang="en-US" dirty="0">
                <a:solidFill>
                  <a:schemeClr val="tx1"/>
                </a:solidFill>
              </a:rPr>
              <a:t> of the Gaussian Filter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 t="9268"/>
          <a:stretch>
            <a:fillRect/>
          </a:stretch>
        </p:blipFill>
        <p:spPr bwMode="auto">
          <a:xfrm>
            <a:off x="2286001" y="1295400"/>
            <a:ext cx="7542213" cy="426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8991601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92295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2209800" y="5181600"/>
            <a:ext cx="7772400" cy="1371600"/>
          </a:xfrm>
        </p:spPr>
        <p:txBody>
          <a:bodyPr/>
          <a:lstStyle/>
          <a:p>
            <a:r>
              <a:rPr lang="en-US" dirty="0"/>
              <a:t>Smoothed derivative removes noise, but blurs edge. Also finds edges at different “scales”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79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97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15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2638425" y="4340225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 pixel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5643563" y="4340225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3 pixels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8615363" y="4340225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7 pixels</a:t>
            </a:r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Scale of Gaussian Derivative Filter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8866188" y="6477000"/>
            <a:ext cx="1662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D. Forsyth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EDGE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from Svetlana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6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8029575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Review: Smoothing vs. Derivative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088" y="1019176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Smoothing filters</a:t>
            </a:r>
          </a:p>
          <a:p>
            <a:pPr lvl="1" eaLnBrk="1" hangingPunct="1"/>
            <a:r>
              <a:rPr lang="en-US" dirty="0"/>
              <a:t>Gaussian: remove “high-frequency” components; </a:t>
            </a:r>
            <a:br>
              <a:rPr lang="en-US" dirty="0"/>
            </a:br>
            <a:r>
              <a:rPr lang="en-US" dirty="0"/>
              <a:t>“low-pass” filter</a:t>
            </a:r>
          </a:p>
          <a:p>
            <a:pPr lvl="1" eaLnBrk="1" hangingPunct="1"/>
            <a:r>
              <a:rPr lang="en-US" dirty="0"/>
              <a:t>Can the values of a smoothing filter be negative?</a:t>
            </a:r>
          </a:p>
          <a:p>
            <a:pPr lvl="1" eaLnBrk="1" hangingPunct="1"/>
            <a:r>
              <a:rPr lang="en-US" dirty="0"/>
              <a:t>What should the values sum to?</a:t>
            </a:r>
          </a:p>
          <a:p>
            <a:pPr lvl="2" eaLnBrk="1" hangingPunct="1"/>
            <a:r>
              <a:rPr lang="en-US" b="1" dirty="0"/>
              <a:t>One:</a:t>
            </a:r>
            <a:r>
              <a:rPr lang="en-US" dirty="0"/>
              <a:t> constant regions are not affected by the filter</a:t>
            </a:r>
            <a:endParaRPr lang="en-US" sz="2000" dirty="0"/>
          </a:p>
          <a:p>
            <a:pPr lvl="1" eaLnBrk="1" hangingPunct="1">
              <a:buNone/>
            </a:pPr>
            <a:endParaRPr lang="en-US" dirty="0"/>
          </a:p>
          <a:p>
            <a:pPr eaLnBrk="1" hangingPunct="1">
              <a:buFontTx/>
              <a:buNone/>
            </a:pPr>
            <a:br>
              <a:rPr lang="en-US" sz="800" dirty="0"/>
            </a:br>
            <a:endParaRPr lang="en-US" sz="800" dirty="0"/>
          </a:p>
          <a:p>
            <a:pPr eaLnBrk="1" hangingPunct="1"/>
            <a:r>
              <a:rPr lang="en-US" dirty="0"/>
              <a:t>Derivative filters</a:t>
            </a:r>
          </a:p>
          <a:p>
            <a:pPr lvl="1" eaLnBrk="1" hangingPunct="1"/>
            <a:r>
              <a:rPr lang="en-US" dirty="0"/>
              <a:t>Derivatives of Gaussian</a:t>
            </a:r>
          </a:p>
          <a:p>
            <a:pPr lvl="1" eaLnBrk="1" hangingPunct="1"/>
            <a:r>
              <a:rPr lang="en-US" dirty="0"/>
              <a:t>Can the values of a derivative filter be negative?</a:t>
            </a:r>
          </a:p>
          <a:p>
            <a:pPr lvl="1" eaLnBrk="1" hangingPunct="1"/>
            <a:r>
              <a:rPr lang="en-US" dirty="0"/>
              <a:t>What should the values sum to? </a:t>
            </a:r>
            <a:endParaRPr lang="en-US" dirty="0">
              <a:sym typeface="Wingdings" pitchFamily="2" charset="2"/>
            </a:endParaRPr>
          </a:p>
          <a:p>
            <a:pPr lvl="2" eaLnBrk="1" hangingPunct="1"/>
            <a:r>
              <a:rPr lang="en-US" b="1" dirty="0">
                <a:sym typeface="Wingdings" pitchFamily="2" charset="2"/>
              </a:rPr>
              <a:t>Zero:</a:t>
            </a:r>
            <a:r>
              <a:rPr lang="en-US" dirty="0">
                <a:sym typeface="Wingdings" pitchFamily="2" charset="2"/>
              </a:rPr>
              <a:t> n</a:t>
            </a:r>
            <a:r>
              <a:rPr lang="en-US" dirty="0"/>
              <a:t>o response in constant regions</a:t>
            </a:r>
          </a:p>
          <a:p>
            <a:pPr lvl="1" eaLnBrk="1" hangingPunct="1"/>
            <a:r>
              <a:rPr lang="en-US" dirty="0"/>
              <a:t>High absolute value at points of high contrast</a:t>
            </a:r>
          </a:p>
          <a:p>
            <a:pPr lvl="1" eaLnBrk="1" hangingPunct="1"/>
            <a:endParaRPr lang="en-US" sz="800" dirty="0"/>
          </a:p>
          <a:p>
            <a:pPr lvl="1" eaLnBrk="1" hangingPunct="1"/>
            <a:endParaRPr lang="en-US" sz="2600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lvl="1" eaLnBrk="1" hangingPunct="1"/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2600" y="10668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36576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72600" y="36576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Filter image with derivative of Gaussian 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Find magnitude and orientation of gradient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b="1" dirty="0"/>
              <a:t>Non-maximum suppression</a:t>
            </a:r>
            <a:r>
              <a:rPr lang="en-US" sz="2400" dirty="0"/>
              <a:t>: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Thin wide “ridges” down to single pixel width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b="1" dirty="0"/>
              <a:t>Linking and </a:t>
            </a:r>
            <a:r>
              <a:rPr lang="en-US" sz="2400" b="1" dirty="0" err="1"/>
              <a:t>thresholding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b="1" dirty="0"/>
              <a:t>hysteresis</a:t>
            </a:r>
            <a:r>
              <a:rPr lang="en-US" sz="2400" dirty="0"/>
              <a:t>):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Define two thresholds: low and high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Use the high threshold to start edge curves and the low threshold to continue them</a:t>
            </a:r>
            <a:br>
              <a:rPr lang="en-US" sz="2400" dirty="0"/>
            </a:br>
            <a:endParaRPr lang="en-US" sz="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5334000"/>
            <a:ext cx="822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J. Canny, </a:t>
            </a:r>
            <a:r>
              <a:rPr lang="en-US" sz="2000" b="1" i="1" dirty="0">
                <a:hlinkClick r:id="rId3"/>
              </a:rPr>
              <a:t>A Computational Approach To Edge Detection</a:t>
            </a:r>
            <a:r>
              <a:rPr lang="en-US" sz="2000" dirty="0"/>
              <a:t>, IEEE Trans. Pattern Analysis and Machine Intelligence, 8:679-714, 1986.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09800" y="5791200"/>
            <a:ext cx="77724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dirty="0"/>
              <a:t>original image</a:t>
            </a:r>
          </a:p>
        </p:txBody>
      </p:sp>
      <p:pic>
        <p:nvPicPr>
          <p:cNvPr id="125956" name="Picture 5" descr="le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534400" y="655320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Slide credit: Steve Seitz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</a:p>
        </p:txBody>
      </p:sp>
      <p:pic>
        <p:nvPicPr>
          <p:cNvPr id="126979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21920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2209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>
                <a:solidFill>
                  <a:srgbClr val="000000"/>
                </a:solidFill>
                <a:latin typeface="Arial" pitchFamily="34" charset="0"/>
                <a:cs typeface="+mn-cs"/>
              </a:rPr>
              <a:t>norm of the gradient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  <a:endParaRPr lang="en-US" dirty="0"/>
          </a:p>
        </p:txBody>
      </p:sp>
      <p:pic>
        <p:nvPicPr>
          <p:cNvPr id="128003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1" y="1219201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4" name="Rectangle 7"/>
          <p:cNvSpPr>
            <a:spLocks noChangeArrowheads="1"/>
          </p:cNvSpPr>
          <p:nvPr/>
        </p:nvSpPr>
        <p:spPr bwMode="auto">
          <a:xfrm>
            <a:off x="2209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+mn-cs"/>
              </a:rPr>
              <a:t>thresholding</a:t>
            </a:r>
            <a:endParaRPr lang="en-US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  <a:endParaRPr lang="en-US" dirty="0"/>
          </a:p>
        </p:txBody>
      </p:sp>
      <p:pic>
        <p:nvPicPr>
          <p:cNvPr id="129027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1" y="1219201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2209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+mn-cs"/>
              </a:rPr>
              <a:t>thresholding</a:t>
            </a:r>
            <a:endParaRPr lang="en-US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51589" y="3830639"/>
            <a:ext cx="949325" cy="13874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031" name="TextBox 6"/>
          <p:cNvSpPr txBox="1">
            <a:spLocks noChangeArrowheads="1"/>
          </p:cNvSpPr>
          <p:nvPr/>
        </p:nvSpPr>
        <p:spPr bwMode="auto">
          <a:xfrm>
            <a:off x="8763001" y="1646238"/>
            <a:ext cx="18256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How to turn these thick regions of the gradient into curves?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6819901" y="2743201"/>
            <a:ext cx="2095500" cy="1714501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033" name="Picture 10" descr="http://www.owlnet.rice.edu/~elec539/Projects97/morphjrks/fig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501" y="1895476"/>
            <a:ext cx="1895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4" name="Picture 12" descr="http://www.owlnet.rice.edu/~elec539/Projects97/morphjrks/fi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7989" y="3538538"/>
            <a:ext cx="2105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Non-Maximum Suppression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09800" y="5029200"/>
            <a:ext cx="7772400" cy="11430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Check if pixel is local maximum along gradient direction, select single max across width of the edge</a:t>
            </a:r>
          </a:p>
          <a:p>
            <a:pPr lvl="1"/>
            <a:r>
              <a:rPr lang="en-US"/>
              <a:t>requires checking interpolated pixels p and r</a:t>
            </a: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1" y="1219201"/>
            <a:ext cx="4397375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  <a:endParaRPr lang="en-US" dirty="0"/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2209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thinning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(non-maximum suppression)</a:t>
            </a:r>
          </a:p>
        </p:txBody>
      </p:sp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1" y="1219201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6132514" y="4378325"/>
            <a:ext cx="657225" cy="292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42338" y="3136900"/>
            <a:ext cx="19351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Problem: pixels along this edge didn’t survive the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+mn-cs"/>
              </a:rPr>
              <a:t>thresholding</a:t>
            </a:r>
            <a:endParaRPr lang="en-US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Hysteresis </a:t>
            </a:r>
            <a:r>
              <a:rPr lang="en-US" dirty="0" err="1">
                <a:solidFill>
                  <a:schemeClr val="tx1"/>
                </a:solidFill>
              </a:rPr>
              <a:t>Thresholding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high threshold to start edge curves, and a low threshold to continue them.</a:t>
            </a:r>
            <a:endParaRPr lang="en-US" b="1" dirty="0"/>
          </a:p>
        </p:txBody>
      </p:sp>
      <p:sp>
        <p:nvSpPr>
          <p:cNvPr id="132100" name="Freeform 4"/>
          <p:cNvSpPr>
            <a:spLocks/>
          </p:cNvSpPr>
          <p:nvPr/>
        </p:nvSpPr>
        <p:spPr bwMode="auto">
          <a:xfrm>
            <a:off x="1835150" y="3960813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132101" name="Freeform 5"/>
          <p:cNvSpPr>
            <a:spLocks/>
          </p:cNvSpPr>
          <p:nvPr/>
        </p:nvSpPr>
        <p:spPr bwMode="auto">
          <a:xfrm>
            <a:off x="4502150" y="3998913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132102" name="Freeform 6"/>
          <p:cNvSpPr>
            <a:spLocks/>
          </p:cNvSpPr>
          <p:nvPr/>
        </p:nvSpPr>
        <p:spPr bwMode="auto">
          <a:xfrm>
            <a:off x="6991350" y="4697413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132103" name="Freeform 7"/>
          <p:cNvSpPr>
            <a:spLocks/>
          </p:cNvSpPr>
          <p:nvPr/>
        </p:nvSpPr>
        <p:spPr bwMode="auto">
          <a:xfrm>
            <a:off x="7702550" y="4545013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8832850" y="6553201"/>
            <a:ext cx="2825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+mn-cs"/>
              </a:rPr>
              <a:t>Source: Steve Seitz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Hysteresis </a:t>
            </a:r>
            <a:r>
              <a:rPr lang="en-US" dirty="0" err="1">
                <a:solidFill>
                  <a:schemeClr val="tx1"/>
                </a:solidFill>
              </a:rPr>
              <a:t>Thresholding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991100" y="647700"/>
            <a:ext cx="2209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5319714" y="3200400"/>
            <a:ext cx="19207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original image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52600" y="3829051"/>
            <a:ext cx="2592388" cy="2746375"/>
            <a:chOff x="144" y="2412"/>
            <a:chExt cx="1633" cy="1730"/>
          </a:xfrm>
        </p:grpSpPr>
        <p:pic>
          <p:nvPicPr>
            <p:cNvPr id="13313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343" y="2213"/>
              <a:ext cx="1236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4" name="Text Box 7"/>
            <p:cNvSpPr txBox="1">
              <a:spLocks noChangeArrowheads="1"/>
            </p:cNvSpPr>
            <p:nvPr/>
          </p:nvSpPr>
          <p:spPr bwMode="auto">
            <a:xfrm>
              <a:off x="392" y="3696"/>
              <a:ext cx="1238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high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(strong edges)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800600" y="3829051"/>
            <a:ext cx="2592388" cy="2746375"/>
            <a:chOff x="2064" y="2412"/>
            <a:chExt cx="1633" cy="1730"/>
          </a:xfrm>
        </p:grpSpPr>
        <p:pic>
          <p:nvPicPr>
            <p:cNvPr id="133131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2273" y="2203"/>
              <a:ext cx="1215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2" name="Text Box 10"/>
            <p:cNvSpPr txBox="1">
              <a:spLocks noChangeArrowheads="1"/>
            </p:cNvSpPr>
            <p:nvPr/>
          </p:nvSpPr>
          <p:spPr bwMode="auto">
            <a:xfrm>
              <a:off x="2300" y="3696"/>
              <a:ext cx="116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low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(weak edges)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7816850" y="3829050"/>
            <a:ext cx="2692400" cy="2438400"/>
            <a:chOff x="3964" y="2412"/>
            <a:chExt cx="1696" cy="1536"/>
          </a:xfrm>
        </p:grpSpPr>
        <p:pic>
          <p:nvPicPr>
            <p:cNvPr id="13312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5400000">
              <a:off x="4198" y="2198"/>
              <a:ext cx="1203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0" name="Text Box 13"/>
            <p:cNvSpPr txBox="1">
              <a:spLocks noChangeArrowheads="1"/>
            </p:cNvSpPr>
            <p:nvPr/>
          </p:nvSpPr>
          <p:spPr bwMode="auto">
            <a:xfrm>
              <a:off x="3964" y="3696"/>
              <a:ext cx="169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hysteresis threshold</a:t>
              </a:r>
            </a:p>
          </p:txBody>
        </p:sp>
      </p:grpSp>
      <p:sp>
        <p:nvSpPr>
          <p:cNvPr id="133128" name="Text Box 14"/>
          <p:cNvSpPr txBox="1">
            <a:spLocks noChangeArrowheads="1"/>
          </p:cNvSpPr>
          <p:nvPr/>
        </p:nvSpPr>
        <p:spPr bwMode="auto">
          <a:xfrm>
            <a:off x="8999538" y="65532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L. 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Fei-Fei</a:t>
            </a:r>
            <a:endParaRPr 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3600" y="6031469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Winter in </a:t>
            </a:r>
            <a:r>
              <a:rPr lang="en-US" sz="1400" dirty="0" err="1">
                <a:hlinkClick r:id="rId2"/>
              </a:rPr>
              <a:t>Kraków</a:t>
            </a:r>
            <a:r>
              <a:rPr lang="en-US" sz="1400" dirty="0">
                <a:hlinkClick r:id="rId2"/>
              </a:rPr>
              <a:t> photographed by </a:t>
            </a:r>
            <a:r>
              <a:rPr lang="en-US" sz="1400" dirty="0" err="1">
                <a:hlinkClick r:id="rId2"/>
              </a:rPr>
              <a:t>Marcin</a:t>
            </a:r>
            <a:r>
              <a:rPr lang="en-US" sz="1400" dirty="0">
                <a:hlinkClick r:id="rId2"/>
              </a:rPr>
              <a:t> </a:t>
            </a:r>
            <a:r>
              <a:rPr lang="en-US" sz="1400" dirty="0" err="1">
                <a:hlinkClick r:id="rId2"/>
              </a:rPr>
              <a:t>Ryczek</a:t>
            </a:r>
            <a:endParaRPr lang="en-US" sz="1400" dirty="0"/>
          </a:p>
        </p:txBody>
      </p:sp>
      <p:pic>
        <p:nvPicPr>
          <p:cNvPr id="39940" name="Picture 4" descr="Winter in Krak w photographed by Marcin Rycz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641" y="1143000"/>
            <a:ext cx="8498918" cy="472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005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Recap: 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Compute x and y gradient images 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Find magnitude and orientation of gradient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b="1" dirty="0"/>
              <a:t>Non-maximum suppression</a:t>
            </a:r>
            <a:r>
              <a:rPr lang="en-US" sz="2400" dirty="0"/>
              <a:t>: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Thin wide “ridges” down to single pixel width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b="1" dirty="0"/>
              <a:t>Linking and </a:t>
            </a:r>
            <a:r>
              <a:rPr lang="en-US" sz="2400" b="1" dirty="0" err="1"/>
              <a:t>thresholding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b="1" dirty="0"/>
              <a:t>hysteresis</a:t>
            </a:r>
            <a:r>
              <a:rPr lang="en-US" sz="2400" dirty="0"/>
              <a:t>):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Define two thresholds: low and high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Use the high threshold to start edge curves and the low threshold to continue them</a:t>
            </a:r>
            <a:br>
              <a:rPr lang="en-US" sz="2400" dirty="0"/>
            </a:br>
            <a:endParaRPr lang="en-US" sz="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400" y="5791200"/>
            <a:ext cx="822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J. Canny, </a:t>
            </a:r>
            <a:r>
              <a:rPr lang="en-US" sz="2000" b="1" i="1" dirty="0">
                <a:hlinkClick r:id="rId3"/>
              </a:rPr>
              <a:t>A Computational Approach To Edge Detection</a:t>
            </a:r>
            <a:r>
              <a:rPr lang="en-US" sz="2000" dirty="0"/>
              <a:t>, IEEE Trans. Pattern Analysis and Machine Intelligence, 8:679-714, 1986. </a:t>
            </a:r>
          </a:p>
        </p:txBody>
      </p:sp>
    </p:spTree>
    <p:extLst>
      <p:ext uri="{BB962C8B-B14F-4D97-AF65-F5344CB8AC3E}">
        <p14:creationId xmlns:p14="http://schemas.microsoft.com/office/powerpoint/2010/main" val="33524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Image Gradients vs. Meaningful Contours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5514976"/>
            <a:ext cx="10363200" cy="657224"/>
          </a:xfrm>
        </p:spPr>
        <p:txBody>
          <a:bodyPr/>
          <a:lstStyle/>
          <a:p>
            <a:r>
              <a:rPr lang="en-US" sz="2400" dirty="0"/>
              <a:t>Berkeley segmentation database:</a:t>
            </a:r>
            <a:br>
              <a:rPr lang="en-US" sz="2400" dirty="0"/>
            </a:br>
            <a:r>
              <a:rPr lang="en-US" sz="1600" dirty="0">
                <a:hlinkClick r:id="rId3"/>
              </a:rPr>
              <a:t>http://www.eecs.berkeley.edu/Research/Projects/CS/vision/grouping/segbench/</a:t>
            </a:r>
            <a:endParaRPr lang="en-US" sz="1600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5964" y="1603376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603375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6" descr="buffal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13650" y="1603375"/>
            <a:ext cx="2673350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1751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3557589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00600" y="3557589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0" descr="boy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13650" y="3557589"/>
            <a:ext cx="2667000" cy="1779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754" name="Text Box 11"/>
          <p:cNvSpPr txBox="1">
            <a:spLocks noChangeArrowheads="1"/>
          </p:cNvSpPr>
          <p:nvPr/>
        </p:nvSpPr>
        <p:spPr bwMode="auto">
          <a:xfrm>
            <a:off x="2870200" y="1146176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</a:p>
        </p:txBody>
      </p:sp>
      <p:sp>
        <p:nvSpPr>
          <p:cNvPr id="31755" name="Text Box 12"/>
          <p:cNvSpPr txBox="1">
            <a:spLocks noChangeArrowheads="1"/>
          </p:cNvSpPr>
          <p:nvPr/>
        </p:nvSpPr>
        <p:spPr bwMode="auto">
          <a:xfrm>
            <a:off x="4997450" y="1143001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human segmentation</a:t>
            </a:r>
          </a:p>
        </p:txBody>
      </p:sp>
      <p:sp>
        <p:nvSpPr>
          <p:cNvPr id="31756" name="Text Box 13"/>
          <p:cNvSpPr txBox="1">
            <a:spLocks noChangeArrowheads="1"/>
          </p:cNvSpPr>
          <p:nvPr/>
        </p:nvSpPr>
        <p:spPr bwMode="auto">
          <a:xfrm>
            <a:off x="7842250" y="1146176"/>
            <a:ext cx="213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gradient magnitude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Data-Driven Edge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6324600"/>
            <a:ext cx="802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P. Dollar and L. </a:t>
            </a:r>
            <a:r>
              <a:rPr lang="en-US" sz="1800" dirty="0" err="1"/>
              <a:t>Zitnick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Structured forests for fast edge detection</a:t>
            </a:r>
            <a:r>
              <a:rPr lang="en-US" sz="1800" dirty="0"/>
              <a:t>, ICCV 2013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823469" y="1969528"/>
            <a:ext cx="3129531" cy="3669272"/>
            <a:chOff x="762000" y="1654654"/>
            <a:chExt cx="3723044" cy="43651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4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1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8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5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22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9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468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936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404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872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340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808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276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468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936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404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872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340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808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276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9" name="TextBox 68"/>
          <p:cNvSpPr txBox="1"/>
          <p:nvPr/>
        </p:nvSpPr>
        <p:spPr>
          <a:xfrm>
            <a:off x="2362199" y="1443336"/>
            <a:ext cx="1971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" b="50901"/>
          <a:stretch/>
        </p:blipFill>
        <p:spPr bwMode="auto">
          <a:xfrm>
            <a:off x="5257799" y="1654654"/>
            <a:ext cx="525780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 rotWithShape="1"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"/>
          <a:stretch/>
        </p:blipFill>
        <p:spPr bwMode="auto">
          <a:xfrm>
            <a:off x="5257800" y="4878732"/>
            <a:ext cx="5276088" cy="121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4" b="-3"/>
          <a:stretch/>
        </p:blipFill>
        <p:spPr bwMode="auto">
          <a:xfrm>
            <a:off x="5257800" y="3276600"/>
            <a:ext cx="533400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6891231" y="1143001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934200" y="2814936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50203" y="44196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95186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CORNERS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are from Svetlana </a:t>
            </a:r>
            <a:r>
              <a:rPr lang="en-US" dirty="0" err="1"/>
              <a:t>Lzebnik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4339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Extraction: Corners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2971801" y="1219200"/>
          <a:ext cx="6290595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761905" imgH="7009524" progId="Photoshop.Image.10">
                  <p:embed/>
                </p:oleObj>
              </mc:Choice>
              <mc:Fallback>
                <p:oleObj name="Image" r:id="rId3" imgW="8761905" imgH="7009524" progId="Photoshop.Image.10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1" y="1219200"/>
                        <a:ext cx="6290595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971801" y="1257300"/>
            <a:ext cx="62906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9300 Harris Corners Pkwy, Charlotte, NC</a:t>
            </a:r>
          </a:p>
        </p:txBody>
      </p:sp>
    </p:spTree>
    <p:extLst>
      <p:ext uri="{BB962C8B-B14F-4D97-AF65-F5344CB8AC3E}">
        <p14:creationId xmlns:p14="http://schemas.microsoft.com/office/powerpoint/2010/main" val="4259090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Extract Features?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pic>
        <p:nvPicPr>
          <p:cNvPr id="27652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1336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21336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4441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1" y="21336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1" y="2133601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Extract Features?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sp>
        <p:nvSpPr>
          <p:cNvPr id="28678" name="Text Box 14"/>
          <p:cNvSpPr txBox="1">
            <a:spLocks noChangeArrowheads="1"/>
          </p:cNvSpPr>
          <p:nvPr/>
        </p:nvSpPr>
        <p:spPr bwMode="auto">
          <a:xfrm>
            <a:off x="2727326" y="5094288"/>
            <a:ext cx="38639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Step 1: extract features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743201" y="3054351"/>
            <a:ext cx="4829175" cy="3027363"/>
            <a:chOff x="768" y="1924"/>
            <a:chExt cx="3042" cy="1907"/>
          </a:xfrm>
        </p:grpSpPr>
        <p:sp>
          <p:nvSpPr>
            <p:cNvPr id="28680" name="Text Box 15"/>
            <p:cNvSpPr txBox="1">
              <a:spLocks noChangeArrowheads="1"/>
            </p:cNvSpPr>
            <p:nvPr/>
          </p:nvSpPr>
          <p:spPr bwMode="auto">
            <a:xfrm>
              <a:off x="768" y="3504"/>
              <a:ext cx="237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Step 2: match features</a:t>
              </a:r>
            </a:p>
          </p:txBody>
        </p:sp>
        <p:grpSp>
          <p:nvGrpSpPr>
            <p:cNvPr id="28681" name="Group 18"/>
            <p:cNvGrpSpPr>
              <a:grpSpLocks/>
            </p:cNvGrpSpPr>
            <p:nvPr/>
          </p:nvGrpSpPr>
          <p:grpSpPr bwMode="auto">
            <a:xfrm>
              <a:off x="2072" y="1924"/>
              <a:ext cx="1738" cy="954"/>
              <a:chOff x="2072" y="1924"/>
              <a:chExt cx="1738" cy="954"/>
            </a:xfrm>
          </p:grpSpPr>
          <p:sp>
            <p:nvSpPr>
              <p:cNvPr id="28682" name="Line 8"/>
              <p:cNvSpPr>
                <a:spLocks noChangeShapeType="1"/>
              </p:cNvSpPr>
              <p:nvPr/>
            </p:nvSpPr>
            <p:spPr bwMode="auto">
              <a:xfrm flipV="1">
                <a:off x="2072" y="1924"/>
                <a:ext cx="120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3" name="Line 9"/>
              <p:cNvSpPr>
                <a:spLocks noChangeShapeType="1"/>
              </p:cNvSpPr>
              <p:nvPr/>
            </p:nvSpPr>
            <p:spPr bwMode="auto">
              <a:xfrm>
                <a:off x="2666" y="2094"/>
                <a:ext cx="1144" cy="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4" name="Line 10"/>
              <p:cNvSpPr>
                <a:spLocks noChangeShapeType="1"/>
              </p:cNvSpPr>
              <p:nvPr/>
            </p:nvSpPr>
            <p:spPr bwMode="auto">
              <a:xfrm flipV="1">
                <a:off x="2346" y="2788"/>
                <a:ext cx="1070" cy="9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5" name="Freeform 11"/>
              <p:cNvSpPr>
                <a:spLocks/>
              </p:cNvSpPr>
              <p:nvPr/>
            </p:nvSpPr>
            <p:spPr bwMode="auto">
              <a:xfrm>
                <a:off x="2617" y="2415"/>
                <a:ext cx="1092" cy="30"/>
              </a:xfrm>
              <a:custGeom>
                <a:avLst/>
                <a:gdLst>
                  <a:gd name="T0" fmla="*/ 0 w 1092"/>
                  <a:gd name="T1" fmla="*/ 30 h 30"/>
                  <a:gd name="T2" fmla="*/ 1092 w 1092"/>
                  <a:gd name="T3" fmla="*/ 0 h 30"/>
                  <a:gd name="T4" fmla="*/ 0 60000 65536"/>
                  <a:gd name="T5" fmla="*/ 0 60000 65536"/>
                  <a:gd name="T6" fmla="*/ 0 w 1092"/>
                  <a:gd name="T7" fmla="*/ 0 h 30"/>
                  <a:gd name="T8" fmla="*/ 1092 w 1092"/>
                  <a:gd name="T9" fmla="*/ 30 h 3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92" h="30">
                    <a:moveTo>
                      <a:pt x="0" y="30"/>
                    </a:moveTo>
                    <a:lnTo>
                      <a:pt x="1092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6" name="Line 12"/>
              <p:cNvSpPr>
                <a:spLocks noChangeShapeType="1"/>
              </p:cNvSpPr>
              <p:nvPr/>
            </p:nvSpPr>
            <p:spPr bwMode="auto">
              <a:xfrm flipV="1">
                <a:off x="2170" y="2236"/>
                <a:ext cx="1150" cy="8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7" name="Freeform 17"/>
              <p:cNvSpPr>
                <a:spLocks/>
              </p:cNvSpPr>
              <p:nvPr/>
            </p:nvSpPr>
            <p:spPr bwMode="auto">
              <a:xfrm>
                <a:off x="2530" y="2617"/>
                <a:ext cx="1017" cy="65"/>
              </a:xfrm>
              <a:custGeom>
                <a:avLst/>
                <a:gdLst>
                  <a:gd name="T0" fmla="*/ 0 w 1017"/>
                  <a:gd name="T1" fmla="*/ 65 h 65"/>
                  <a:gd name="T2" fmla="*/ 1017 w 1017"/>
                  <a:gd name="T3" fmla="*/ 0 h 65"/>
                  <a:gd name="T4" fmla="*/ 0 60000 65536"/>
                  <a:gd name="T5" fmla="*/ 0 60000 65536"/>
                  <a:gd name="T6" fmla="*/ 0 w 1017"/>
                  <a:gd name="T7" fmla="*/ 0 h 65"/>
                  <a:gd name="T8" fmla="*/ 1017 w 1017"/>
                  <a:gd name="T9" fmla="*/ 65 h 6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17" h="65">
                    <a:moveTo>
                      <a:pt x="0" y="65"/>
                    </a:moveTo>
                    <a:lnTo>
                      <a:pt x="1017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29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Extract Features?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sp>
        <p:nvSpPr>
          <p:cNvPr id="29700" name="Text Box 13"/>
          <p:cNvSpPr txBox="1">
            <a:spLocks noChangeArrowheads="1"/>
          </p:cNvSpPr>
          <p:nvPr/>
        </p:nvSpPr>
        <p:spPr bwMode="auto">
          <a:xfrm>
            <a:off x="2727326" y="5094288"/>
            <a:ext cx="38639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Step 1: extract features</a:t>
            </a:r>
          </a:p>
        </p:txBody>
      </p:sp>
      <p:sp>
        <p:nvSpPr>
          <p:cNvPr id="29701" name="Text Box 14"/>
          <p:cNvSpPr txBox="1">
            <a:spLocks noChangeArrowheads="1"/>
          </p:cNvSpPr>
          <p:nvPr/>
        </p:nvSpPr>
        <p:spPr bwMode="auto">
          <a:xfrm>
            <a:off x="2743200" y="5562601"/>
            <a:ext cx="3765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Step 2: match features</a:t>
            </a:r>
          </a:p>
        </p:txBody>
      </p:sp>
      <p:sp>
        <p:nvSpPr>
          <p:cNvPr id="29702" name="Text Box 15"/>
          <p:cNvSpPr txBox="1">
            <a:spLocks noChangeArrowheads="1"/>
          </p:cNvSpPr>
          <p:nvPr/>
        </p:nvSpPr>
        <p:spPr bwMode="auto">
          <a:xfrm>
            <a:off x="2743200" y="6034088"/>
            <a:ext cx="34115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Step 3: align images</a:t>
            </a:r>
          </a:p>
        </p:txBody>
      </p:sp>
      <p:pic>
        <p:nvPicPr>
          <p:cNvPr id="29703" name="Picture 16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2314" y="2133600"/>
            <a:ext cx="5691187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302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Good Features</a:t>
            </a:r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3276600"/>
            <a:ext cx="8001000" cy="3581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Repeatability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The same feature can be found in several images despite geometric and photometric transformations 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Saliency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Each feature is distinctive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Compactness and efficiency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Many fewer features than image pixels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Locality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 feature occupies a relatively small area of the image; robust to clutter and occlusion</a:t>
            </a:r>
          </a:p>
        </p:txBody>
      </p:sp>
      <p:grpSp>
        <p:nvGrpSpPr>
          <p:cNvPr id="30724" name="Group 11"/>
          <p:cNvGrpSpPr>
            <a:grpSpLocks/>
          </p:cNvGrpSpPr>
          <p:nvPr/>
        </p:nvGrpSpPr>
        <p:grpSpPr bwMode="auto">
          <a:xfrm>
            <a:off x="3124200" y="990600"/>
            <a:ext cx="5791200" cy="2133600"/>
            <a:chOff x="528" y="624"/>
            <a:chExt cx="4715" cy="1678"/>
          </a:xfrm>
        </p:grpSpPr>
        <p:pic>
          <p:nvPicPr>
            <p:cNvPr id="30725" name="Picture 9" descr="SIFT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26" name="Picture 10" descr="SIFT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5252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 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8001000" cy="5257800"/>
          </a:xfrm>
        </p:spPr>
        <p:txBody>
          <a:bodyPr/>
          <a:lstStyle/>
          <a:p>
            <a:r>
              <a:rPr lang="en-US" sz="3200" dirty="0"/>
              <a:t>Feature points are used for:</a:t>
            </a:r>
          </a:p>
          <a:p>
            <a:pPr lvl="1"/>
            <a:r>
              <a:rPr lang="en-US" sz="2400" dirty="0"/>
              <a:t>Image alignment </a:t>
            </a:r>
          </a:p>
          <a:p>
            <a:pPr lvl="1"/>
            <a:r>
              <a:rPr lang="en-US" sz="2400" dirty="0"/>
              <a:t>3D reconstruction</a:t>
            </a:r>
          </a:p>
          <a:p>
            <a:pPr lvl="1"/>
            <a:r>
              <a:rPr lang="en-US" sz="2400" dirty="0"/>
              <a:t>Motion tracking</a:t>
            </a:r>
          </a:p>
          <a:p>
            <a:pPr lvl="1"/>
            <a:r>
              <a:rPr lang="en-US" sz="2400" dirty="0"/>
              <a:t>Robot navigation</a:t>
            </a:r>
          </a:p>
          <a:p>
            <a:pPr lvl="1"/>
            <a:r>
              <a:rPr lang="en-US" sz="2400" dirty="0"/>
              <a:t>Indexing and database retrieval</a:t>
            </a:r>
          </a:p>
          <a:p>
            <a:pPr lvl="1"/>
            <a:r>
              <a:rPr lang="en-US" sz="2400" dirty="0"/>
              <a:t>Object recognition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8426" y="1143000"/>
            <a:ext cx="2339975" cy="23926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" name="Picture 4" descr="Inliers_im1_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2557" y="4267200"/>
            <a:ext cx="3645578" cy="2360887"/>
          </a:xfrm>
          <a:prstGeom prst="rect">
            <a:avLst/>
          </a:prstGeom>
        </p:spPr>
      </p:pic>
      <p:pic>
        <p:nvPicPr>
          <p:cNvPr id="6" name="Picture 5" descr="Inliers_im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4600" y="4266526"/>
            <a:ext cx="3286996" cy="23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6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7010401" y="1905000"/>
          <a:ext cx="3332163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161905" imgH="2324424" progId="PBrush">
                  <p:embed/>
                </p:oleObj>
              </mc:Choice>
              <mc:Fallback>
                <p:oleObj name="Bitmap Image" r:id="rId3" imgW="2161905" imgH="2324424" progId="PBrush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1" y="1905000"/>
                        <a:ext cx="3332163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209800" y="1143000"/>
            <a:ext cx="5105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b="1"/>
              <a:t>Goal:  </a:t>
            </a:r>
            <a:r>
              <a:rPr lang="en-US"/>
              <a:t>Identify sudden changes (discontinuities) in an image</a:t>
            </a:r>
          </a:p>
          <a:p>
            <a:pPr lvl="1"/>
            <a:r>
              <a:rPr lang="en-US"/>
              <a:t>Intuitively, most semantic and shape information from the image can be encoded in the edges</a:t>
            </a:r>
          </a:p>
          <a:p>
            <a:pPr lvl="1"/>
            <a:r>
              <a:rPr lang="en-US"/>
              <a:t>More compact than pixels</a:t>
            </a:r>
            <a:br>
              <a:rPr lang="en-US"/>
            </a:br>
            <a:endParaRPr lang="en-US"/>
          </a:p>
          <a:p>
            <a:pPr>
              <a:buFontTx/>
              <a:buChar char="•"/>
            </a:pPr>
            <a:r>
              <a:rPr lang="en-US" b="1"/>
              <a:t>Ideal:</a:t>
            </a:r>
            <a:r>
              <a:rPr lang="en-US"/>
              <a:t> artist’s line drawing (but artist is also using object-level knowledge)</a:t>
            </a:r>
            <a:endParaRPr lang="en-US" sz="2400"/>
          </a:p>
        </p:txBody>
      </p:sp>
      <p:sp>
        <p:nvSpPr>
          <p:cNvPr id="1029" name="Text Box 8"/>
          <p:cNvSpPr txBox="1">
            <a:spLocks noChangeArrowheads="1"/>
          </p:cNvSpPr>
          <p:nvPr/>
        </p:nvSpPr>
        <p:spPr bwMode="auto">
          <a:xfrm>
            <a:off x="8839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A Hard Feature Matching Problem</a:t>
            </a:r>
          </a:p>
        </p:txBody>
      </p:sp>
      <p:sp>
        <p:nvSpPr>
          <p:cNvPr id="6149" name="Rectangle 5"/>
          <p:cNvSpPr>
            <a:spLocks/>
          </p:cNvSpPr>
          <p:nvPr/>
        </p:nvSpPr>
        <p:spPr bwMode="auto">
          <a:xfrm>
            <a:off x="4305300" y="5910263"/>
            <a:ext cx="3632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latin typeface="Arial" charset="0"/>
                <a:cs typeface="Arial" charset="0"/>
                <a:sym typeface="Arial" charset="0"/>
              </a:rPr>
              <a:t>NASA Mars Rover images</a:t>
            </a:r>
          </a:p>
        </p:txBody>
      </p:sp>
    </p:spTree>
    <p:extLst>
      <p:ext uri="{BB962C8B-B14F-4D97-AF65-F5344CB8AC3E}">
        <p14:creationId xmlns:p14="http://schemas.microsoft.com/office/powerpoint/2010/main" val="1070428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/>
          </p:cNvSpPr>
          <p:nvPr/>
        </p:nvSpPr>
        <p:spPr bwMode="auto">
          <a:xfrm>
            <a:off x="4305300" y="5910263"/>
            <a:ext cx="36322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latin typeface="Arial" charset="0"/>
                <a:cs typeface="Arial" charset="0"/>
                <a:sym typeface="Arial" charset="0"/>
              </a:rPr>
              <a:t>NASA Mars Rover images</a:t>
            </a:r>
          </a:p>
          <a:p>
            <a:pPr marL="39688" algn="ctr"/>
            <a:r>
              <a:rPr lang="en-US" sz="1600">
                <a:latin typeface="Arial" charset="0"/>
                <a:cs typeface="Arial" charset="0"/>
                <a:sym typeface="Arial" charset="0"/>
              </a:rPr>
              <a:t>with SIFT feature matches</a:t>
            </a:r>
            <a:br>
              <a:rPr lang="en-US" sz="1600">
                <a:latin typeface="Arial" charset="0"/>
                <a:cs typeface="Arial" charset="0"/>
                <a:sym typeface="Arial" charset="0"/>
              </a:rPr>
            </a:br>
            <a:r>
              <a:rPr lang="en-US" sz="1600">
                <a:latin typeface="Arial" charset="0"/>
                <a:cs typeface="Arial" charset="0"/>
                <a:sym typeface="Arial" charset="0"/>
              </a:rPr>
              <a:t>Figure by Noah Snavely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Answer Below </a:t>
            </a:r>
            <a:r>
              <a:rPr lang="en-US" sz="2400" dirty="0"/>
              <a:t>(look for tiny colored squares…)</a:t>
            </a:r>
          </a:p>
        </p:txBody>
      </p:sp>
    </p:spTree>
    <p:extLst>
      <p:ext uri="{BB962C8B-B14F-4D97-AF65-F5344CB8AC3E}">
        <p14:creationId xmlns:p14="http://schemas.microsoft.com/office/powerpoint/2010/main" val="132247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533400"/>
          </a:xfrm>
        </p:spPr>
        <p:txBody>
          <a:bodyPr/>
          <a:lstStyle/>
          <a:p>
            <a:r>
              <a:rPr lang="en-US" sz="3000"/>
              <a:t>Corner Detection: Basic Idea</a:t>
            </a:r>
            <a:endParaRPr lang="ru-RU" sz="300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990600"/>
            <a:ext cx="7467600" cy="1828800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dirty="0"/>
              <a:t>We should easily recognize the point by looking through a small window</a:t>
            </a:r>
          </a:p>
          <a:p>
            <a:pPr marL="0" indent="0">
              <a:lnSpc>
                <a:spcPct val="90000"/>
              </a:lnSpc>
            </a:pPr>
            <a:r>
              <a:rPr lang="en-US" dirty="0"/>
              <a:t>Shifting a window in </a:t>
            </a:r>
            <a:r>
              <a:rPr lang="en-US" i="1" dirty="0"/>
              <a:t>any</a:t>
            </a:r>
            <a:r>
              <a:rPr lang="en-US" dirty="0"/>
              <a:t> </a:t>
            </a:r>
            <a:r>
              <a:rPr lang="en-US" i="1" dirty="0"/>
              <a:t>direction</a:t>
            </a:r>
            <a:r>
              <a:rPr lang="en-US" dirty="0"/>
              <a:t> should give </a:t>
            </a:r>
            <a:r>
              <a:rPr lang="en-US" i="1" dirty="0"/>
              <a:t>a large change</a:t>
            </a:r>
            <a:r>
              <a:rPr lang="en-US" dirty="0"/>
              <a:t> in intensity</a:t>
            </a:r>
            <a:endParaRPr lang="ru-RU" dirty="0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4953000" y="2895600"/>
            <a:ext cx="2438400" cy="3887788"/>
            <a:chOff x="2160" y="1824"/>
            <a:chExt cx="1536" cy="2449"/>
          </a:xfrm>
        </p:grpSpPr>
        <p:pic>
          <p:nvPicPr>
            <p:cNvPr id="32790" name="Picture 8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91" name="Text Box 11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 dirty="0">
                  <a:solidFill>
                    <a:srgbClr val="C00000"/>
                  </a:solidFill>
                  <a:latin typeface="Arial Unicode MS" pitchFamily="34" charset="-128"/>
                  <a:cs typeface="Times New Roman" pitchFamily="18" charset="0"/>
                </a:rPr>
                <a:t>“edge”:</a:t>
              </a:r>
              <a:br>
                <a:rPr lang="en-US" sz="2400" dirty="0"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 dirty="0">
                  <a:latin typeface="Arial Unicode MS" pitchFamily="34" charset="-128"/>
                  <a:cs typeface="Times New Roman" pitchFamily="18" charset="0"/>
                </a:rPr>
                <a:t>no change along the edge direction</a:t>
              </a:r>
              <a:endParaRPr lang="ru-RU" sz="2400" dirty="0"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32792" name="Rectangle 14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Line 16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7543800" y="2895600"/>
            <a:ext cx="2667000" cy="3887788"/>
            <a:chOff x="3792" y="1824"/>
            <a:chExt cx="1680" cy="2449"/>
          </a:xfrm>
        </p:grpSpPr>
        <p:pic>
          <p:nvPicPr>
            <p:cNvPr id="32783" name="Picture 9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84" name="Text Box 12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 dirty="0">
                  <a:solidFill>
                    <a:srgbClr val="C00000"/>
                  </a:solidFill>
                  <a:latin typeface="Arial Unicode MS" pitchFamily="34" charset="-128"/>
                  <a:cs typeface="Times New Roman" pitchFamily="18" charset="0"/>
                </a:rPr>
                <a:t>“corner”:</a:t>
              </a:r>
              <a:br>
                <a:rPr lang="en-US" sz="2400" dirty="0"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 dirty="0">
                  <a:latin typeface="Arial Unicode MS" pitchFamily="34" charset="-128"/>
                  <a:cs typeface="Times New Roman" pitchFamily="18" charset="0"/>
                </a:rPr>
                <a:t>significant change in all directions</a:t>
              </a:r>
              <a:endParaRPr lang="ru-RU" sz="2400" dirty="0"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32785" name="Rectangle 17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6" name="Line 18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7" name="Line 20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1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22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2286000" y="2895600"/>
            <a:ext cx="2362200" cy="3517900"/>
            <a:chOff x="480" y="1824"/>
            <a:chExt cx="1488" cy="2216"/>
          </a:xfrm>
        </p:grpSpPr>
        <p:pic>
          <p:nvPicPr>
            <p:cNvPr id="32776" name="Picture 7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77" name="Text Box 10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 dirty="0">
                  <a:solidFill>
                    <a:srgbClr val="C00000"/>
                  </a:solidFill>
                  <a:latin typeface="Arial Unicode MS" pitchFamily="34" charset="-128"/>
                  <a:cs typeface="Times New Roman" pitchFamily="18" charset="0"/>
                </a:rPr>
                <a:t>“flat” </a:t>
              </a:r>
              <a:r>
                <a:rPr lang="en-US" sz="2400" dirty="0">
                  <a:latin typeface="Arial Unicode MS" pitchFamily="34" charset="-128"/>
                  <a:cs typeface="Times New Roman" pitchFamily="18" charset="0"/>
                </a:rPr>
                <a:t>region:</a:t>
              </a:r>
              <a:br>
                <a:rPr lang="en-US" sz="2400" dirty="0"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 dirty="0">
                  <a:latin typeface="Arial Unicode MS" pitchFamily="34" charset="-128"/>
                  <a:cs typeface="Times New Roman" pitchFamily="18" charset="0"/>
                </a:rPr>
                <a:t>no change in all directions</a:t>
              </a:r>
              <a:endParaRPr lang="ru-RU" sz="2400" dirty="0"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32778" name="Rectangle 13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Line 23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0" name="Line 24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Line 25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26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985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 Detection: Mathematics</a:t>
            </a:r>
            <a:endParaRPr lang="ru-RU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828800" y="1153180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Change in appearance of window </a:t>
            </a:r>
            <a:r>
              <a:rPr lang="en-US" i="1" dirty="0">
                <a:cs typeface="Times New Roman" pitchFamily="18" charset="0"/>
              </a:rPr>
              <a:t>W</a:t>
            </a:r>
            <a:r>
              <a:rPr lang="en-US" dirty="0">
                <a:cs typeface="Times New Roman" pitchFamily="18" charset="0"/>
              </a:rPr>
              <a:t> for the shift [</a:t>
            </a:r>
            <a:r>
              <a:rPr lang="en-US" i="1" dirty="0" err="1">
                <a:cs typeface="Times New Roman" pitchFamily="18" charset="0"/>
              </a:rPr>
              <a:t>u,v</a:t>
            </a:r>
            <a:r>
              <a:rPr lang="en-US" dirty="0">
                <a:cs typeface="Times New Roman" pitchFamily="18" charset="0"/>
              </a:rPr>
              <a:t>]:</a:t>
            </a:r>
            <a:endParaRPr lang="ru-RU" dirty="0">
              <a:cs typeface="Times New Roman" pitchFamily="18" charset="0"/>
            </a:endParaRPr>
          </a:p>
        </p:txBody>
      </p:sp>
      <p:pic>
        <p:nvPicPr>
          <p:cNvPr id="307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3810000"/>
            <a:ext cx="27813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1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079" name="Rectangle 10"/>
          <p:cNvSpPr>
            <a:spLocks noChangeArrowheads="1"/>
          </p:cNvSpPr>
          <p:nvPr/>
        </p:nvSpPr>
        <p:spPr bwMode="auto">
          <a:xfrm>
            <a:off x="3789364" y="4452939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Box 11"/>
          <p:cNvSpPr txBox="1">
            <a:spLocks noChangeArrowheads="1"/>
          </p:cNvSpPr>
          <p:nvPr/>
        </p:nvSpPr>
        <p:spPr bwMode="auto">
          <a:xfrm>
            <a:off x="4038600" y="3276601"/>
            <a:ext cx="10429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81" name="TextBox 12"/>
          <p:cNvSpPr txBox="1">
            <a:spLocks noChangeArrowheads="1"/>
          </p:cNvSpPr>
          <p:nvPr/>
        </p:nvSpPr>
        <p:spPr bwMode="auto">
          <a:xfrm>
            <a:off x="7720014" y="3590926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75126" y="4191001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683626" y="4745039"/>
            <a:ext cx="174625" cy="174625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382001" y="4876800"/>
            <a:ext cx="7159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(3,2)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438400" y="1905000"/>
          <a:ext cx="72009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00120" imgH="355320" progId="Equation.3">
                  <p:embed/>
                </p:oleObj>
              </mc:Choice>
              <mc:Fallback>
                <p:oleObj name="Equation" r:id="rId5" imgW="2400120" imgH="35532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8400" y="1905000"/>
                        <a:ext cx="72009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64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 Detection: Mathematics</a:t>
            </a:r>
            <a:endParaRPr lang="ru-RU"/>
          </a:p>
        </p:txBody>
      </p:sp>
      <p:pic>
        <p:nvPicPr>
          <p:cNvPr id="307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3810000"/>
            <a:ext cx="27813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1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079" name="Rectangle 10"/>
          <p:cNvSpPr>
            <a:spLocks noChangeArrowheads="1"/>
          </p:cNvSpPr>
          <p:nvPr/>
        </p:nvSpPr>
        <p:spPr bwMode="auto">
          <a:xfrm>
            <a:off x="3789364" y="4452939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Box 11"/>
          <p:cNvSpPr txBox="1">
            <a:spLocks noChangeArrowheads="1"/>
          </p:cNvSpPr>
          <p:nvPr/>
        </p:nvSpPr>
        <p:spPr bwMode="auto">
          <a:xfrm>
            <a:off x="4038600" y="3276601"/>
            <a:ext cx="10429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81" name="TextBox 12"/>
          <p:cNvSpPr txBox="1">
            <a:spLocks noChangeArrowheads="1"/>
          </p:cNvSpPr>
          <p:nvPr/>
        </p:nvSpPr>
        <p:spPr bwMode="auto">
          <a:xfrm>
            <a:off x="7720014" y="3590926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53400" y="5084764"/>
            <a:ext cx="173038" cy="173037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848601" y="5224464"/>
            <a:ext cx="7159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(0,0)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828800" y="1153180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Change in appearance of window </a:t>
            </a:r>
            <a:r>
              <a:rPr lang="en-US" i="1" dirty="0">
                <a:cs typeface="Times New Roman" pitchFamily="18" charset="0"/>
              </a:rPr>
              <a:t>W</a:t>
            </a:r>
            <a:r>
              <a:rPr lang="en-US" dirty="0">
                <a:cs typeface="Times New Roman" pitchFamily="18" charset="0"/>
              </a:rPr>
              <a:t> for the shift [</a:t>
            </a:r>
            <a:r>
              <a:rPr lang="en-US" i="1" dirty="0" err="1">
                <a:cs typeface="Times New Roman" pitchFamily="18" charset="0"/>
              </a:rPr>
              <a:t>u,v</a:t>
            </a:r>
            <a:r>
              <a:rPr lang="en-US" dirty="0">
                <a:cs typeface="Times New Roman" pitchFamily="18" charset="0"/>
              </a:rPr>
              <a:t>]:</a:t>
            </a:r>
            <a:endParaRPr lang="ru-RU" dirty="0">
              <a:cs typeface="Times New Roman" pitchFamily="18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438400" y="1905000"/>
          <a:ext cx="72009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00120" imgH="355320" progId="Equation.3">
                  <p:embed/>
                </p:oleObj>
              </mc:Choice>
              <mc:Fallback>
                <p:oleObj name="Equation" r:id="rId5" imgW="2400120" imgH="35532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8400" y="1905000"/>
                        <a:ext cx="72009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487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Mathematics</a:t>
            </a:r>
            <a:endParaRPr lang="ru-RU" dirty="0"/>
          </a:p>
        </p:txBody>
      </p:sp>
      <p:sp>
        <p:nvSpPr>
          <p:cNvPr id="4103" name="Text Box 4"/>
          <p:cNvSpPr txBox="1">
            <a:spLocks noChangeArrowheads="1"/>
          </p:cNvSpPr>
          <p:nvPr/>
        </p:nvSpPr>
        <p:spPr bwMode="auto">
          <a:xfrm>
            <a:off x="1851026" y="3133725"/>
            <a:ext cx="82835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We want to find out how this function behaves for small shifts</a:t>
            </a:r>
            <a:endParaRPr lang="ru-RU" dirty="0">
              <a:cs typeface="Times New Roman" pitchFamily="18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1" y="44958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5815014" y="3895726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828800" y="1153180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Change in appearance of window </a:t>
            </a:r>
            <a:r>
              <a:rPr lang="en-US" i="1" dirty="0">
                <a:cs typeface="Times New Roman" pitchFamily="18" charset="0"/>
              </a:rPr>
              <a:t>W</a:t>
            </a:r>
            <a:r>
              <a:rPr lang="en-US" dirty="0">
                <a:cs typeface="Times New Roman" pitchFamily="18" charset="0"/>
              </a:rPr>
              <a:t> for the shift [</a:t>
            </a:r>
            <a:r>
              <a:rPr lang="en-US" i="1" dirty="0" err="1">
                <a:cs typeface="Times New Roman" pitchFamily="18" charset="0"/>
              </a:rPr>
              <a:t>u,v</a:t>
            </a:r>
            <a:r>
              <a:rPr lang="en-US" dirty="0">
                <a:cs typeface="Times New Roman" pitchFamily="18" charset="0"/>
              </a:rPr>
              <a:t>]:</a:t>
            </a:r>
            <a:endParaRPr lang="ru-RU" dirty="0">
              <a:cs typeface="Times New Roman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438400" y="1905000"/>
          <a:ext cx="72009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00120" imgH="355320" progId="Equation.3">
                  <p:embed/>
                </p:oleObj>
              </mc:Choice>
              <mc:Fallback>
                <p:oleObj name="Equation" r:id="rId4" imgW="2400120" imgH="35532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905000"/>
                        <a:ext cx="72009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583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First-order Taylor approximation for small motions [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]: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Let’s plug this into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743200" y="1676400"/>
          <a:ext cx="655913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2600" imgH="241200" progId="Equation.3">
                  <p:embed/>
                </p:oleObj>
              </mc:Choice>
              <mc:Fallback>
                <p:oleObj name="Equation" r:id="rId2" imgW="2082600" imgH="241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43200" y="1676400"/>
                        <a:ext cx="655913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905001" y="3733801"/>
          <a:ext cx="8408987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1117440" progId="Equation.3">
                  <p:embed/>
                </p:oleObj>
              </mc:Choice>
              <mc:Fallback>
                <p:oleObj name="Equation" r:id="rId4" imgW="3276360" imgH="11174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3733801"/>
                        <a:ext cx="8408987" cy="286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1676400" y="4724400"/>
            <a:ext cx="94488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5749131"/>
            <a:ext cx="94488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3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 Detection: Mathematics</a:t>
            </a:r>
            <a:endParaRPr lang="ru-RU"/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1905000" y="914400"/>
            <a:ext cx="853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>
                <a:cs typeface="Times New Roman" pitchFamily="18" charset="0"/>
              </a:rPr>
              <a:t>The quadratic approximation can be written as</a:t>
            </a:r>
            <a:endParaRPr lang="ru-RU" sz="2400" dirty="0">
              <a:cs typeface="Times New Roman" pitchFamily="18" charset="0"/>
            </a:endParaRP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1905000" y="3208338"/>
            <a:ext cx="85344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>
                <a:cs typeface="Times New Roman" pitchFamily="18" charset="0"/>
              </a:rPr>
              <a:t>where </a:t>
            </a:r>
            <a:r>
              <a:rPr lang="en-US" sz="2400" i="1" dirty="0">
                <a:cs typeface="Times New Roman" pitchFamily="18" charset="0"/>
              </a:rPr>
              <a:t>M</a:t>
            </a:r>
            <a:r>
              <a:rPr lang="en-US" sz="2400" dirty="0">
                <a:cs typeface="Times New Roman" pitchFamily="18" charset="0"/>
              </a:rPr>
              <a:t> is a 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second moment matrix </a:t>
            </a:r>
            <a:r>
              <a:rPr lang="en-US" sz="2400" dirty="0">
                <a:cs typeface="Times New Roman" pitchFamily="18" charset="0"/>
                <a:sym typeface="Symbol" pitchFamily="18" charset="2"/>
              </a:rPr>
              <a:t>computed from image derivatives:</a:t>
            </a:r>
            <a:endParaRPr lang="ru-RU" sz="2400" dirty="0"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668530" y="1524000"/>
          <a:ext cx="4637271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84200" imgH="457200" progId="Equation.3">
                  <p:embed/>
                </p:oleObj>
              </mc:Choice>
              <mc:Fallback>
                <p:oleObj name="Equation" r:id="rId3" imgW="13842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8530" y="1524000"/>
                        <a:ext cx="4637271" cy="153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033839" y="4195764"/>
          <a:ext cx="4008437" cy="182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62040" imgH="711000" progId="Equation.3">
                  <p:embed/>
                </p:oleObj>
              </mc:Choice>
              <mc:Fallback>
                <p:oleObj name="Equation" r:id="rId5" imgW="1562040" imgH="7110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3839" y="4195764"/>
                        <a:ext cx="4008437" cy="182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91438" y="6248401"/>
            <a:ext cx="6962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(the sums are over all the pixels in the window </a:t>
            </a:r>
            <a:r>
              <a:rPr lang="en-US" sz="2400" i="1" dirty="0"/>
              <a:t>W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876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1752600" y="1066801"/>
            <a:ext cx="83058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/>
              <a:t>The surface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is locally approximated by a quadratic form. Let’s try to understand its shape.</a:t>
            </a:r>
          </a:p>
          <a:p>
            <a:pPr marL="914400" lvl="1" indent="-4572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/>
              <a:t>Specifically, in which directions </a:t>
            </a:r>
            <a:br>
              <a:rPr lang="en-US" dirty="0"/>
            </a:br>
            <a:r>
              <a:rPr lang="en-US" dirty="0"/>
              <a:t>does it have the smallest/greatest</a:t>
            </a:r>
            <a:br>
              <a:rPr lang="en-US" dirty="0"/>
            </a:br>
            <a:r>
              <a:rPr lang="en-US" dirty="0"/>
              <a:t>change?</a:t>
            </a:r>
          </a:p>
        </p:txBody>
      </p:sp>
      <p:sp>
        <p:nvSpPr>
          <p:cNvPr id="922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Second Moment Matrix</a:t>
            </a:r>
          </a:p>
        </p:txBody>
      </p:sp>
      <p:pic>
        <p:nvPicPr>
          <p:cNvPr id="9222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8201" y="4800600"/>
            <a:ext cx="1955799" cy="186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8" name="Object 8"/>
          <p:cNvGraphicFramePr>
            <a:graphicFrameLocks noChangeAspect="1"/>
          </p:cNvGraphicFramePr>
          <p:nvPr/>
        </p:nvGraphicFramePr>
        <p:xfrm>
          <a:off x="2819400" y="3581400"/>
          <a:ext cx="40386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6480" imgH="457200" progId="Equation.3">
                  <p:embed/>
                </p:oleObj>
              </mc:Choice>
              <mc:Fallback>
                <p:oleObj name="Equation" r:id="rId4" imgW="1536480" imgH="457200" progId="Equation.3">
                  <p:embed/>
                  <p:pic>
                    <p:nvPicPr>
                      <p:cNvPr id="921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581400"/>
                        <a:ext cx="4038600" cy="1201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71716" y="2898100"/>
            <a:ext cx="1286684" cy="12929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8839201" y="2298026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2" name="Oval 11"/>
          <p:cNvSpPr>
            <a:spLocks/>
          </p:cNvSpPr>
          <p:nvPr/>
        </p:nvSpPr>
        <p:spPr bwMode="auto">
          <a:xfrm>
            <a:off x="8915400" y="3048000"/>
            <a:ext cx="990600" cy="990600"/>
          </a:xfrm>
          <a:prstGeom prst="ellipse">
            <a:avLst/>
          </a:prstGeom>
          <a:noFill/>
          <a:ln w="28575" cap="flat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9pPr>
          </a:lstStyle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rot="10800000">
            <a:off x="9048751" y="3176589"/>
            <a:ext cx="377825" cy="376237"/>
          </a:xfrm>
          <a:prstGeom prst="line">
            <a:avLst/>
          </a:prstGeom>
          <a:noFill/>
          <a:ln w="57150" cap="flat">
            <a:solidFill>
              <a:srgbClr val="0066FF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9pPr>
          </a:lstStyle>
          <a:p>
            <a:endParaRPr lang="en-US"/>
          </a:p>
        </p:txBody>
      </p:sp>
      <p:sp>
        <p:nvSpPr>
          <p:cNvPr id="14" name="Oval 13"/>
          <p:cNvSpPr>
            <a:spLocks/>
          </p:cNvSpPr>
          <p:nvPr/>
        </p:nvSpPr>
        <p:spPr bwMode="auto">
          <a:xfrm>
            <a:off x="9372600" y="3505200"/>
            <a:ext cx="76200" cy="76200"/>
          </a:xfrm>
          <a:prstGeom prst="ellipse">
            <a:avLst/>
          </a:prstGeom>
          <a:solidFill>
            <a:srgbClr val="FF00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9pPr>
          </a:lstStyle>
          <a:p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743200" y="5029200"/>
          <a:ext cx="3851448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62040" imgH="711000" progId="Equation.3">
                  <p:embed/>
                </p:oleObj>
              </mc:Choice>
              <mc:Fallback>
                <p:oleObj name="Equation" r:id="rId7" imgW="1562040" imgH="7110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029200"/>
                        <a:ext cx="3851448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0303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209800" y="1143000"/>
            <a:ext cx="6858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First, consider the axis-aligned case (gradients are either horizontal or vertical)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981200" y="4343401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dirty="0"/>
              <a:t>If either </a:t>
            </a:r>
            <a:r>
              <a:rPr lang="en-US" i="1" dirty="0"/>
              <a:t>a</a:t>
            </a:r>
            <a:r>
              <a:rPr lang="en-US" dirty="0"/>
              <a:t> or </a:t>
            </a:r>
            <a:r>
              <a:rPr lang="en-US" i="1" dirty="0"/>
              <a:t>b</a:t>
            </a:r>
            <a:r>
              <a:rPr lang="en-US" dirty="0"/>
              <a:t> is close to 0, then this is </a:t>
            </a:r>
            <a:r>
              <a:rPr lang="en-US" b="1" dirty="0"/>
              <a:t>not</a:t>
            </a:r>
            <a:r>
              <a:rPr lang="en-US" dirty="0"/>
              <a:t> a corner, so look for locations where both are large.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1024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Second Moment Matrix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7315201" y="2370138"/>
          <a:ext cx="197802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57200" progId="Equation.3">
                  <p:embed/>
                </p:oleObj>
              </mc:Choice>
              <mc:Fallback>
                <p:oleObj name="Equation" r:id="rId3" imgW="596880" imgH="457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5201" y="2370138"/>
                        <a:ext cx="1978025" cy="151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52832" y="2209800"/>
          <a:ext cx="4186169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62040" imgH="711000" progId="Equation.3">
                  <p:embed/>
                </p:oleObj>
              </mc:Choice>
              <mc:Fallback>
                <p:oleObj name="Equation" r:id="rId5" imgW="1562040" imgH="7110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832" y="2209800"/>
                        <a:ext cx="4186169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29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Edges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066800"/>
            <a:ext cx="7772400" cy="1371600"/>
          </a:xfrm>
        </p:spPr>
        <p:txBody>
          <a:bodyPr/>
          <a:lstStyle/>
          <a:p>
            <a:r>
              <a:rPr lang="en-US"/>
              <a:t>Edges are caused by a variety of factors:</a:t>
            </a:r>
          </a:p>
        </p:txBody>
      </p:sp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1525588" y="92076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3317875" y="2400300"/>
          <a:ext cx="29908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2991268" imgH="2857899" progId="">
                  <p:embed/>
                </p:oleObj>
              </mc:Choice>
              <mc:Fallback>
                <p:oleObj name="Photo Editor Photo" r:id="rId3" imgW="2991268" imgH="2857899" progId="">
                  <p:embed/>
                  <p:pic>
                    <p:nvPicPr>
                      <p:cNvPr id="2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5" y="2400300"/>
                        <a:ext cx="299085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89676" y="3282950"/>
            <a:ext cx="18653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depth discontinuity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6289675" y="3924300"/>
            <a:ext cx="2520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surface color discontinuity</a:t>
            </a: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6289675" y="4578350"/>
            <a:ext cx="2370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illumination discontinuity</a:t>
            </a: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6289676" y="2628900"/>
            <a:ext cx="2701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surface normal discontinuity</a:t>
            </a:r>
          </a:p>
        </p:txBody>
      </p:sp>
      <p:sp>
        <p:nvSpPr>
          <p:cNvPr id="2058" name="Text Box 12"/>
          <p:cNvSpPr txBox="1">
            <a:spLocks noChangeArrowheads="1"/>
          </p:cNvSpPr>
          <p:nvPr/>
        </p:nvSpPr>
        <p:spPr bwMode="auto">
          <a:xfrm>
            <a:off x="8763000" y="6477000"/>
            <a:ext cx="18415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Source: Steve Seitz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0"/>
          <p:cNvSpPr txBox="1">
            <a:spLocks noChangeArrowheads="1"/>
          </p:cNvSpPr>
          <p:nvPr/>
        </p:nvSpPr>
        <p:spPr bwMode="auto">
          <a:xfrm>
            <a:off x="1905001" y="1138238"/>
            <a:ext cx="76755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Consider a horizontal “slice” of </a:t>
            </a:r>
            <a:r>
              <a:rPr lang="en-US" sz="2400" i="1"/>
              <a:t>E</a:t>
            </a:r>
            <a:r>
              <a:rPr lang="en-US" sz="2400"/>
              <a:t>(</a:t>
            </a:r>
            <a:r>
              <a:rPr lang="en-US" sz="2400" i="1"/>
              <a:t>u</a:t>
            </a:r>
            <a:r>
              <a:rPr lang="en-US" sz="2400"/>
              <a:t>, </a:t>
            </a:r>
            <a:r>
              <a:rPr lang="en-US" sz="2400" i="1"/>
              <a:t>v</a:t>
            </a:r>
            <a:r>
              <a:rPr lang="en-US" sz="2400"/>
              <a:t>):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Second Moment Matrix</a:t>
            </a:r>
          </a:p>
        </p:txBody>
      </p:sp>
      <p:sp>
        <p:nvSpPr>
          <p:cNvPr id="8197" name="Text Box 3"/>
          <p:cNvSpPr txBox="1">
            <a:spLocks noChangeArrowheads="1"/>
          </p:cNvSpPr>
          <p:nvPr/>
        </p:nvSpPr>
        <p:spPr bwMode="auto">
          <a:xfrm>
            <a:off x="1905000" y="1752601"/>
            <a:ext cx="5486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This is the equation of an ellipse.</a:t>
            </a:r>
          </a:p>
        </p:txBody>
      </p:sp>
      <p:graphicFrame>
        <p:nvGraphicFramePr>
          <p:cNvPr id="11266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7467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640" imgH="457200" progId="Equation.3">
                  <p:embed/>
                </p:oleObj>
              </mc:Choice>
              <mc:Fallback>
                <p:oleObj name="Equation" r:id="rId3" imgW="1358640" imgH="457200" progId="Equation.3">
                  <p:embed/>
                  <p:pic>
                    <p:nvPicPr>
                      <p:cNvPr id="1126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2667000"/>
            <a:ext cx="66992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447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20"/>
          <p:cNvSpPr txBox="1">
            <a:spLocks noChangeArrowheads="1"/>
          </p:cNvSpPr>
          <p:nvPr/>
        </p:nvSpPr>
        <p:spPr bwMode="auto">
          <a:xfrm>
            <a:off x="1905001" y="1138238"/>
            <a:ext cx="76755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Consider a horizontal “slice” of </a:t>
            </a:r>
            <a:r>
              <a:rPr lang="en-US" sz="2400" i="1"/>
              <a:t>E</a:t>
            </a:r>
            <a:r>
              <a:rPr lang="en-US" sz="2400"/>
              <a:t>(</a:t>
            </a:r>
            <a:r>
              <a:rPr lang="en-US" sz="2400" i="1"/>
              <a:t>u</a:t>
            </a:r>
            <a:r>
              <a:rPr lang="en-US" sz="2400"/>
              <a:t>, </a:t>
            </a:r>
            <a:r>
              <a:rPr lang="en-US" sz="2400" i="1"/>
              <a:t>v</a:t>
            </a:r>
            <a:r>
              <a:rPr lang="en-US" sz="2400"/>
              <a:t>):</a:t>
            </a:r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Second Moment Matrix</a:t>
            </a:r>
          </a:p>
        </p:txBody>
      </p:sp>
      <p:sp>
        <p:nvSpPr>
          <p:cNvPr id="12294" name="Text Box 3"/>
          <p:cNvSpPr txBox="1">
            <a:spLocks noChangeArrowheads="1"/>
          </p:cNvSpPr>
          <p:nvPr/>
        </p:nvSpPr>
        <p:spPr bwMode="auto">
          <a:xfrm>
            <a:off x="1905000" y="1752601"/>
            <a:ext cx="5486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This is the equation of an ellipse.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5867400" y="2117726"/>
          <a:ext cx="25146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122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117726"/>
                        <a:ext cx="251460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1905000" y="3048001"/>
            <a:ext cx="73152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The axis lengths of the ellipse are determined by the eigenvalues and the orientation is determined by </a:t>
            </a:r>
            <a:r>
              <a:rPr lang="en-US" sz="2400" i="1"/>
              <a:t>R</a:t>
            </a:r>
          </a:p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grpSp>
        <p:nvGrpSpPr>
          <p:cNvPr id="12296" name="Group 21"/>
          <p:cNvGrpSpPr>
            <a:grpSpLocks/>
          </p:cNvGrpSpPr>
          <p:nvPr/>
        </p:nvGrpSpPr>
        <p:grpSpPr bwMode="auto">
          <a:xfrm>
            <a:off x="3962401" y="3979864"/>
            <a:ext cx="5413375" cy="2878137"/>
            <a:chOff x="2254" y="2352"/>
            <a:chExt cx="3410" cy="1813"/>
          </a:xfrm>
        </p:grpSpPr>
        <p:sp>
          <p:nvSpPr>
            <p:cNvPr id="12298" name="Text Box 8"/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FF3300"/>
                  </a:solidFill>
                  <a:cs typeface="Times New Roman" pitchFamily="18" charset="0"/>
                </a:rPr>
                <a:t>direction of the slowest change</a:t>
              </a:r>
              <a:endParaRPr lang="ru-RU" sz="16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  <p:sp>
          <p:nvSpPr>
            <p:cNvPr id="12299" name="Text Box 9"/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 dirty="0">
                  <a:solidFill>
                    <a:srgbClr val="0033CC"/>
                  </a:solidFill>
                  <a:cs typeface="Times New Roman" pitchFamily="18" charset="0"/>
                </a:rPr>
                <a:t>direction of the fastest change</a:t>
              </a:r>
              <a:endParaRPr lang="ru-RU" sz="1600" dirty="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12300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1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3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2306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aphicFrame>
        <p:nvGraphicFramePr>
          <p:cNvPr id="12291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7467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58640" imgH="457200" progId="Equation.3">
                  <p:embed/>
                </p:oleObj>
              </mc:Choice>
              <mc:Fallback>
                <p:oleObj name="Equation" r:id="rId5" imgW="1358640" imgH="457200" progId="Equation.3">
                  <p:embed/>
                  <p:pic>
                    <p:nvPicPr>
                      <p:cNvPr id="1229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Text Box 3"/>
          <p:cNvSpPr txBox="1">
            <a:spLocks noChangeArrowheads="1"/>
          </p:cNvSpPr>
          <p:nvPr/>
        </p:nvSpPr>
        <p:spPr bwMode="auto">
          <a:xfrm>
            <a:off x="1905000" y="2373313"/>
            <a:ext cx="7391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Diagonalization of M:</a:t>
            </a:r>
          </a:p>
        </p:txBody>
      </p:sp>
    </p:spTree>
    <p:extLst>
      <p:ext uri="{BB962C8B-B14F-4D97-AF65-F5344CB8AC3E}">
        <p14:creationId xmlns:p14="http://schemas.microsoft.com/office/powerpoint/2010/main" val="3847934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6"/>
          <p:cNvSpPr>
            <a:spLocks noGrp="1" noChangeArrowheads="1"/>
          </p:cNvSpPr>
          <p:nvPr>
            <p:ph type="title"/>
          </p:nvPr>
        </p:nvSpPr>
        <p:spPr>
          <a:xfrm>
            <a:off x="2057400" y="76200"/>
            <a:ext cx="8229600" cy="838200"/>
          </a:xfrm>
        </p:spPr>
        <p:txBody>
          <a:bodyPr/>
          <a:lstStyle/>
          <a:p>
            <a:r>
              <a:rPr lang="en-US" dirty="0"/>
              <a:t>Visualization of Second Moment Matrices</a:t>
            </a:r>
          </a:p>
        </p:txBody>
      </p:sp>
      <p:graphicFrame>
        <p:nvGraphicFramePr>
          <p:cNvPr id="13314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282951" y="1143000"/>
          <a:ext cx="5624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650794" imgH="5282540" progId="Photoshop.Image.10">
                  <p:embed/>
                </p:oleObj>
              </mc:Choice>
              <mc:Fallback>
                <p:oleObj name="Image" r:id="rId3" imgW="5650794" imgH="5282540" progId="Photoshop.Image.10">
                  <p:embed/>
                  <p:pic>
                    <p:nvPicPr>
                      <p:cNvPr id="133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1" y="1143000"/>
                        <a:ext cx="5624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320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76200"/>
            <a:ext cx="8153400" cy="838200"/>
          </a:xfrm>
        </p:spPr>
        <p:txBody>
          <a:bodyPr/>
          <a:lstStyle/>
          <a:p>
            <a:r>
              <a:rPr lang="en-US" dirty="0"/>
              <a:t>Visualization of Second Moment Matrices</a:t>
            </a:r>
          </a:p>
        </p:txBody>
      </p:sp>
      <p:graphicFrame>
        <p:nvGraphicFramePr>
          <p:cNvPr id="1433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282951" y="1143000"/>
          <a:ext cx="5624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650794" imgH="5282540" progId="Photoshop.Image.10">
                  <p:embed/>
                </p:oleObj>
              </mc:Choice>
              <mc:Fallback>
                <p:oleObj name="Image" r:id="rId3" imgW="5650794" imgH="5282540" progId="Photoshop.Image.10">
                  <p:embed/>
                  <p:pic>
                    <p:nvPicPr>
                      <p:cNvPr id="1433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1" y="1143000"/>
                        <a:ext cx="5624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0" name="Picture 4" descr="second_moment_vi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139826"/>
            <a:ext cx="5638800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4129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>
            <a:spLocks noChangeArrowheads="1"/>
          </p:cNvSpPr>
          <p:nvPr/>
        </p:nvSpPr>
        <p:spPr bwMode="auto">
          <a:xfrm>
            <a:off x="2362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5562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9296400" y="60960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4648200" y="18288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799" name="Freeform 7"/>
          <p:cNvSpPr>
            <a:spLocks/>
          </p:cNvSpPr>
          <p:nvPr/>
        </p:nvSpPr>
        <p:spPr bwMode="auto">
          <a:xfrm>
            <a:off x="6019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5562601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7086600" y="2362201"/>
            <a:ext cx="2667000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2438400" y="4800601"/>
            <a:ext cx="23622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8686800" y="5105401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5638800" y="1905001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5486400" y="5181601"/>
            <a:ext cx="121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2057400" y="990600"/>
            <a:ext cx="8001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cs typeface="Times New Roman" pitchFamily="18" charset="0"/>
              </a:rPr>
              <a:t>Classification of image points using eigenvalues of </a:t>
            </a:r>
            <a:r>
              <a:rPr lang="en-US" i="1">
                <a:cs typeface="Times New Roman" pitchFamily="18" charset="0"/>
              </a:rPr>
              <a:t>M</a:t>
            </a:r>
            <a:r>
              <a:rPr lang="en-US">
                <a:cs typeface="Times New Roman" pitchFamily="18" charset="0"/>
              </a:rPr>
              <a:t>:</a:t>
            </a:r>
            <a:endParaRPr lang="ru-RU">
              <a:cs typeface="Times New Roman" pitchFamily="18" charset="0"/>
            </a:endParaRPr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8458200" y="2133601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5708650" y="1828801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5791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 rot="5542000">
            <a:off x="8174832" y="5557044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15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Response Function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5562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Freeform 5"/>
          <p:cNvSpPr>
            <a:spLocks/>
          </p:cNvSpPr>
          <p:nvPr/>
        </p:nvSpPr>
        <p:spPr bwMode="auto">
          <a:xfrm>
            <a:off x="6019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6" name="AutoShape 6"/>
          <p:cNvSpPr>
            <a:spLocks noChangeArrowheads="1"/>
          </p:cNvSpPr>
          <p:nvPr/>
        </p:nvSpPr>
        <p:spPr bwMode="auto">
          <a:xfrm>
            <a:off x="5562601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7086600" y="2362201"/>
            <a:ext cx="2667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&gt; 0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8686800" y="5105401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&lt; 0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5638800" y="1905001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&lt; 0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5486400" y="5181601"/>
            <a:ext cx="121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8458200" y="2133601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5708650" y="1828801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5791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 rot="5542000">
            <a:off x="8174832" y="5557044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6423026" y="4714875"/>
            <a:ext cx="1274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  <a:sym typeface="Symbol" pitchFamily="18" charset="2"/>
              </a:rPr>
              <a:t>|R| </a:t>
            </a:r>
            <a:r>
              <a:rPr lang="en-US" sz="2400">
                <a:latin typeface="Times New Roman" pitchFamily="18" charset="0"/>
                <a:sym typeface="Symbol" pitchFamily="18" charset="2"/>
              </a:rPr>
              <a:t>small</a:t>
            </a:r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 flipH="1">
            <a:off x="6553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5362" name="Object 17"/>
          <p:cNvGraphicFramePr>
            <a:graphicFrameLocks noChangeAspect="1"/>
          </p:cNvGraphicFramePr>
          <p:nvPr/>
        </p:nvGraphicFramePr>
        <p:xfrm>
          <a:off x="2514601" y="990600"/>
          <a:ext cx="7123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44720" imgH="228600" progId="Equation.3">
                  <p:embed/>
                </p:oleObj>
              </mc:Choice>
              <mc:Fallback>
                <p:oleObj name="Equation" r:id="rId3" imgW="2844720" imgH="228600" progId="Equation.3">
                  <p:embed/>
                  <p:pic>
                    <p:nvPicPr>
                      <p:cNvPr id="1536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990600"/>
                        <a:ext cx="7123113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7" name="Text Box 18"/>
          <p:cNvSpPr txBox="1">
            <a:spLocks noChangeArrowheads="1"/>
          </p:cNvSpPr>
          <p:nvPr/>
        </p:nvSpPr>
        <p:spPr bwMode="auto">
          <a:xfrm>
            <a:off x="2530476" y="1828801"/>
            <a:ext cx="2727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1800" i="1">
                <a:latin typeface="Times New Roman" pitchFamily="18" charset="0"/>
              </a:rPr>
              <a:t>α</a:t>
            </a:r>
            <a:r>
              <a:rPr lang="en-US" sz="1800"/>
              <a:t>: constant (0.04 to 0.06)</a:t>
            </a:r>
            <a:endParaRPr lang="el-GR" sz="1800"/>
          </a:p>
        </p:txBody>
      </p:sp>
    </p:spTree>
    <p:extLst>
      <p:ext uri="{BB962C8B-B14F-4D97-AF65-F5344CB8AC3E}">
        <p14:creationId xmlns:p14="http://schemas.microsoft.com/office/powerpoint/2010/main" val="2356388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Corner Detector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143000"/>
            <a:ext cx="8458200" cy="5181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Compute partial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second moment matrix </a:t>
            </a:r>
            <a:r>
              <a:rPr lang="en-US" i="1" dirty="0"/>
              <a:t>M</a:t>
            </a:r>
            <a:r>
              <a:rPr lang="en-US" dirty="0"/>
              <a:t> in a Gaussian window around each pixel: </a:t>
            </a:r>
          </a:p>
        </p:txBody>
      </p:sp>
      <p:sp>
        <p:nvSpPr>
          <p:cNvPr id="34820" name="Rectangle 14"/>
          <p:cNvSpPr>
            <a:spLocks noChangeArrowheads="1"/>
          </p:cNvSpPr>
          <p:nvPr/>
        </p:nvSpPr>
        <p:spPr bwMode="auto">
          <a:xfrm>
            <a:off x="1905000" y="5759451"/>
            <a:ext cx="845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/>
              <a:t>C.Harris</a:t>
            </a:r>
            <a:r>
              <a:rPr lang="en-US" sz="2000" dirty="0"/>
              <a:t> and </a:t>
            </a:r>
            <a:r>
              <a:rPr lang="en-US" sz="2000" dirty="0" err="1"/>
              <a:t>M.Stephens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0070C0"/>
                </a:solidFill>
                <a:hlinkClick r:id="rId3"/>
              </a:rPr>
              <a:t>“A Combined Corner and Edge Detector.” </a:t>
            </a:r>
            <a:r>
              <a:rPr lang="en-US" sz="2000" i="1" dirty="0"/>
              <a:t>Proceedings of the 4th </a:t>
            </a:r>
            <a:r>
              <a:rPr lang="en-US" sz="2000" i="1" dirty="0" err="1"/>
              <a:t>Alvey</a:t>
            </a:r>
            <a:r>
              <a:rPr lang="en-US" sz="2000" i="1" dirty="0"/>
              <a:t> Vision Conference</a:t>
            </a:r>
            <a:r>
              <a:rPr lang="en-US" sz="2000" dirty="0"/>
              <a:t>: pages 147—151, 1988. 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719388" y="3048000"/>
          <a:ext cx="650081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25680" imgH="711000" progId="Equation.3">
                  <p:embed/>
                </p:oleObj>
              </mc:Choice>
              <mc:Fallback>
                <p:oleObj name="Equation" r:id="rId4" imgW="2425680" imgH="7110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388" y="3048000"/>
                        <a:ext cx="6500813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804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Corner Detector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143000"/>
            <a:ext cx="8458200" cy="5181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Compute partial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second moment matrix </a:t>
            </a:r>
            <a:r>
              <a:rPr lang="en-US" i="1" dirty="0"/>
              <a:t>M</a:t>
            </a:r>
            <a:r>
              <a:rPr lang="en-US" dirty="0"/>
              <a:t> in a Gaussian window around each pixel 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corner response function </a:t>
            </a:r>
            <a:r>
              <a:rPr lang="en-US" i="1" dirty="0"/>
              <a:t>R</a:t>
            </a:r>
          </a:p>
        </p:txBody>
      </p:sp>
      <p:sp>
        <p:nvSpPr>
          <p:cNvPr id="34820" name="Rectangle 14"/>
          <p:cNvSpPr>
            <a:spLocks noChangeArrowheads="1"/>
          </p:cNvSpPr>
          <p:nvPr/>
        </p:nvSpPr>
        <p:spPr bwMode="auto">
          <a:xfrm>
            <a:off x="1905000" y="5759451"/>
            <a:ext cx="845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/>
              <a:t>C.Harris</a:t>
            </a:r>
            <a:r>
              <a:rPr lang="en-US" sz="2000" dirty="0"/>
              <a:t> and </a:t>
            </a:r>
            <a:r>
              <a:rPr lang="en-US" sz="2000" dirty="0" err="1"/>
              <a:t>M.Stephens</a:t>
            </a:r>
            <a:r>
              <a:rPr lang="en-US" sz="2000" dirty="0"/>
              <a:t>. </a:t>
            </a:r>
            <a:r>
              <a:rPr lang="en-US" sz="2000" dirty="0">
                <a:hlinkClick r:id="rId3"/>
              </a:rPr>
              <a:t>“A Combined Corner and Edge Detector.” </a:t>
            </a:r>
            <a:r>
              <a:rPr lang="en-US" sz="2000" i="1" dirty="0"/>
              <a:t>Proceedings of the 4th </a:t>
            </a:r>
            <a:r>
              <a:rPr lang="en-US" sz="2000" i="1" dirty="0" err="1"/>
              <a:t>Alvey</a:t>
            </a:r>
            <a:r>
              <a:rPr lang="en-US" sz="2000" i="1" dirty="0"/>
              <a:t> Vision Conference</a:t>
            </a:r>
            <a:r>
              <a:rPr lang="en-US" sz="2000" dirty="0"/>
              <a:t>: pages 147—151, 1988.  </a:t>
            </a:r>
          </a:p>
        </p:txBody>
      </p:sp>
    </p:spTree>
    <p:extLst>
      <p:ext uri="{BB962C8B-B14F-4D97-AF65-F5344CB8AC3E}">
        <p14:creationId xmlns:p14="http://schemas.microsoft.com/office/powerpoint/2010/main" val="3804112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pic>
        <p:nvPicPr>
          <p:cNvPr id="35843" name="Picture 3" descr="cows_step0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2057400" y="1295400"/>
            <a:ext cx="81534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5769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pic>
        <p:nvPicPr>
          <p:cNvPr id="36867" name="Picture 3" descr="cows_step1_corner_respon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295401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2352675" y="774701"/>
            <a:ext cx="40528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cs typeface="Times New Roman" pitchFamily="18" charset="0"/>
              </a:rPr>
              <a:t>Compute corner response </a:t>
            </a:r>
            <a:r>
              <a:rPr lang="en-US" i="1">
                <a:cs typeface="Times New Roman" pitchFamily="18" charset="0"/>
              </a:rPr>
              <a:t>R</a:t>
            </a:r>
            <a:endParaRPr lang="ru-RU" i="1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07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Linear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/>
              <a:t>Image blurring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/>
              <a:t>Separability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Median filtering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3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Corner Detector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143000"/>
            <a:ext cx="8458200" cy="5181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Compute partial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second moment matrix </a:t>
            </a:r>
            <a:r>
              <a:rPr lang="en-US" i="1" dirty="0"/>
              <a:t>M</a:t>
            </a:r>
            <a:r>
              <a:rPr lang="en-US" dirty="0"/>
              <a:t> in a Gaussian window around each pixel 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corner response function </a:t>
            </a:r>
            <a:r>
              <a:rPr lang="en-US" i="1" dirty="0"/>
              <a:t>R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Threshold </a:t>
            </a:r>
            <a:r>
              <a:rPr lang="en-US" i="1" dirty="0"/>
              <a:t>R</a:t>
            </a:r>
            <a:endParaRPr lang="en-US" i="1" dirty="0">
              <a:latin typeface="Symbol" pitchFamily="18" charset="2"/>
            </a:endParaRPr>
          </a:p>
          <a:p>
            <a:pPr marL="533400" indent="-533400">
              <a:buFontTx/>
              <a:buAutoNum type="arabicPeriod"/>
            </a:pPr>
            <a:r>
              <a:rPr lang="en-US" dirty="0"/>
              <a:t>Find local maxima of response function (</a:t>
            </a:r>
            <a:r>
              <a:rPr lang="en-US" dirty="0" err="1"/>
              <a:t>nonmaximum</a:t>
            </a:r>
            <a:r>
              <a:rPr lang="en-US" dirty="0"/>
              <a:t> suppression)</a:t>
            </a:r>
          </a:p>
        </p:txBody>
      </p:sp>
      <p:sp>
        <p:nvSpPr>
          <p:cNvPr id="34820" name="Rectangle 14"/>
          <p:cNvSpPr>
            <a:spLocks noChangeArrowheads="1"/>
          </p:cNvSpPr>
          <p:nvPr/>
        </p:nvSpPr>
        <p:spPr bwMode="auto">
          <a:xfrm>
            <a:off x="1905000" y="5759451"/>
            <a:ext cx="845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/>
              <a:t>C.Harris</a:t>
            </a:r>
            <a:r>
              <a:rPr lang="en-US" sz="2000" dirty="0"/>
              <a:t> and </a:t>
            </a:r>
            <a:r>
              <a:rPr lang="en-US" sz="2000" dirty="0" err="1"/>
              <a:t>M.Stephens</a:t>
            </a:r>
            <a:r>
              <a:rPr lang="en-US" sz="2000" dirty="0"/>
              <a:t>. </a:t>
            </a:r>
            <a:r>
              <a:rPr lang="en-US" sz="2000" dirty="0">
                <a:hlinkClick r:id="rId3"/>
              </a:rPr>
              <a:t>“A Combined Corner and Edge Detector.” </a:t>
            </a:r>
            <a:r>
              <a:rPr lang="en-US" sz="2000" i="1" dirty="0"/>
              <a:t>Proceedings of the 4th </a:t>
            </a:r>
            <a:r>
              <a:rPr lang="en-US" sz="2000" i="1" dirty="0" err="1"/>
              <a:t>Alvey</a:t>
            </a:r>
            <a:r>
              <a:rPr lang="en-US" sz="2000" i="1" dirty="0"/>
              <a:t> Vision Conference</a:t>
            </a:r>
            <a:r>
              <a:rPr lang="en-US" sz="2000" dirty="0"/>
              <a:t>: pages 147—151, 1988.  </a:t>
            </a:r>
          </a:p>
        </p:txBody>
      </p:sp>
    </p:spTree>
    <p:extLst>
      <p:ext uri="{BB962C8B-B14F-4D97-AF65-F5344CB8AC3E}">
        <p14:creationId xmlns:p14="http://schemas.microsoft.com/office/powerpoint/2010/main" val="19054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362201" y="774700"/>
            <a:ext cx="77267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cs typeface="Times New Roman" pitchFamily="18" charset="0"/>
              </a:rPr>
              <a:t>Find points with large corner response: </a:t>
            </a:r>
            <a:r>
              <a:rPr lang="en-US" i="1" dirty="0">
                <a:cs typeface="Times New Roman" pitchFamily="18" charset="0"/>
              </a:rPr>
              <a:t>R &gt; </a:t>
            </a:r>
            <a:r>
              <a:rPr lang="en-US" dirty="0">
                <a:cs typeface="Times New Roman" pitchFamily="18" charset="0"/>
              </a:rPr>
              <a:t>threshold</a:t>
            </a:r>
            <a:endParaRPr lang="ru-RU" dirty="0">
              <a:cs typeface="Times New Roman" pitchFamily="18" charset="0"/>
            </a:endParaRPr>
          </a:p>
        </p:txBody>
      </p:sp>
      <p:pic>
        <p:nvPicPr>
          <p:cNvPr id="37892" name="Picture 4" descr="cows_step2_thres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295401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7852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2362201" y="774701"/>
            <a:ext cx="57959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cs typeface="Times New Roman" pitchFamily="18" charset="0"/>
              </a:rPr>
              <a:t>Take only the points of local maxima of </a:t>
            </a:r>
            <a:r>
              <a:rPr lang="en-US" i="1">
                <a:cs typeface="Times New Roman" pitchFamily="18" charset="0"/>
              </a:rPr>
              <a:t>R</a:t>
            </a:r>
            <a:endParaRPr lang="ru-RU" i="1">
              <a:cs typeface="Times New Roman" pitchFamily="18" charset="0"/>
            </a:endParaRPr>
          </a:p>
        </p:txBody>
      </p:sp>
      <p:pic>
        <p:nvPicPr>
          <p:cNvPr id="38916" name="Picture 4" descr="cows_step3_thresh&amp;max"/>
          <p:cNvPicPr>
            <a:picLocks noChangeAspect="1" noChangeArrowheads="1"/>
          </p:cNvPicPr>
          <p:nvPr/>
        </p:nvPicPr>
        <p:blipFill>
          <a:blip r:embed="rId3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2057400" y="1295400"/>
            <a:ext cx="81534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9933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pic>
        <p:nvPicPr>
          <p:cNvPr id="39939" name="Picture 3" descr="cows_step4_harris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2057400" y="1295400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9759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and Covariance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914400"/>
            <a:ext cx="8915400" cy="5410200"/>
          </a:xfrm>
        </p:spPr>
        <p:txBody>
          <a:bodyPr/>
          <a:lstStyle/>
          <a:p>
            <a:pPr marL="0" indent="0"/>
            <a:r>
              <a:rPr lang="en-US" sz="2400" dirty="0"/>
              <a:t>We want corner locations to be </a:t>
            </a:r>
            <a:r>
              <a:rPr lang="en-US" sz="2400" i="1" dirty="0"/>
              <a:t>invariant</a:t>
            </a:r>
            <a:r>
              <a:rPr lang="en-US" sz="2400" dirty="0"/>
              <a:t> to photometric transformations and </a:t>
            </a:r>
            <a:r>
              <a:rPr lang="en-US" sz="2400" i="1" dirty="0"/>
              <a:t>covariant</a:t>
            </a:r>
            <a:r>
              <a:rPr lang="en-US" sz="2400" dirty="0"/>
              <a:t> to geometric transformations</a:t>
            </a:r>
          </a:p>
          <a:p>
            <a:pPr lvl="1"/>
            <a:r>
              <a:rPr lang="en-US" b="1" dirty="0"/>
              <a:t>Invariance:</a:t>
            </a:r>
            <a:r>
              <a:rPr lang="en-US" dirty="0"/>
              <a:t> image is transformed and corner locations do not change</a:t>
            </a:r>
          </a:p>
          <a:p>
            <a:pPr lvl="1"/>
            <a:r>
              <a:rPr lang="en-US" b="1" dirty="0"/>
              <a:t>Covariance: </a:t>
            </a:r>
            <a:r>
              <a:rPr lang="en-US" dirty="0"/>
              <a:t>if we have two transformed versions of the same image, features should be detected in corresponding locations</a:t>
            </a:r>
          </a:p>
        </p:txBody>
      </p:sp>
      <p:pic>
        <p:nvPicPr>
          <p:cNvPr id="40964" name="Picture 3" descr="cows_step4_harris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3200400" y="3051658"/>
            <a:ext cx="5715000" cy="369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6873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in pairs and decide:</a:t>
            </a:r>
          </a:p>
          <a:p>
            <a:r>
              <a:rPr lang="en-US" dirty="0"/>
              <a:t>I may randomly ask a pair to respond.</a:t>
            </a:r>
          </a:p>
          <a:p>
            <a:r>
              <a:rPr lang="en-US" dirty="0"/>
              <a:t>Is Harris corner detection invariant to</a:t>
            </a:r>
          </a:p>
          <a:p>
            <a:pPr marL="514350" indent="-514350">
              <a:buAutoNum type="arabicPeriod"/>
            </a:pPr>
            <a:r>
              <a:rPr lang="en-US" dirty="0"/>
              <a:t>Affine intensity changes</a:t>
            </a:r>
          </a:p>
          <a:p>
            <a:pPr marL="514350" indent="-514350">
              <a:buAutoNum type="arabicPeriod"/>
            </a:pPr>
            <a:r>
              <a:rPr lang="en-US" dirty="0"/>
              <a:t> Image translation</a:t>
            </a:r>
          </a:p>
          <a:p>
            <a:pPr marL="514350" indent="-514350">
              <a:buAutoNum type="arabicPeriod"/>
            </a:pPr>
            <a:r>
              <a:rPr lang="en-US" dirty="0"/>
              <a:t>Image rotation</a:t>
            </a:r>
          </a:p>
          <a:p>
            <a:pPr marL="514350" indent="-514350">
              <a:buAutoNum type="arabicPeriod"/>
            </a:pPr>
            <a:r>
              <a:rPr lang="en-US" dirty="0"/>
              <a:t>Image scaling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0" y="2438400"/>
            <a:ext cx="1845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he-IL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+ 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27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Intensity Change</a:t>
            </a:r>
            <a:endParaRPr lang="ru-RU" dirty="0"/>
          </a:p>
        </p:txBody>
      </p:sp>
      <p:sp>
        <p:nvSpPr>
          <p:cNvPr id="1210372" name="Text Box 4"/>
          <p:cNvSpPr txBox="1">
            <a:spLocks noChangeArrowheads="1"/>
          </p:cNvSpPr>
          <p:nvPr/>
        </p:nvSpPr>
        <p:spPr bwMode="auto">
          <a:xfrm>
            <a:off x="2971800" y="1997076"/>
            <a:ext cx="5562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400" dirty="0">
                <a:cs typeface="Times New Roman" pitchFamily="18" charset="0"/>
              </a:rPr>
              <a:t>Only derivatives are used =&gt; invariance to intensity shift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r>
              <a:rPr lang="he-IL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</a:t>
            </a:r>
            <a:r>
              <a:rPr lang="he-IL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endParaRPr lang="ru-RU" sz="24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44676" y="2962572"/>
            <a:ext cx="8289925" cy="2819400"/>
            <a:chOff x="106" y="2378"/>
            <a:chExt cx="5222" cy="1776"/>
          </a:xfrm>
        </p:grpSpPr>
        <p:sp>
          <p:nvSpPr>
            <p:cNvPr id="43014" name="Text Box 6"/>
            <p:cNvSpPr txBox="1">
              <a:spLocks noChangeArrowheads="1"/>
            </p:cNvSpPr>
            <p:nvPr/>
          </p:nvSpPr>
          <p:spPr bwMode="auto">
            <a:xfrm>
              <a:off x="816" y="2378"/>
              <a:ext cx="32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he-IL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>
                  <a:cs typeface="Times New Roman" pitchFamily="18" charset="0"/>
                </a:rPr>
                <a:t>Intensity scaling: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I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 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a</a:t>
              </a:r>
              <a:r>
                <a:rPr lang="he-IL" sz="2400" i="1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I</a:t>
              </a:r>
              <a:endParaRPr lang="ru-RU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15" name="Freeform 7"/>
            <p:cNvSpPr>
              <a:spLocks/>
            </p:cNvSpPr>
            <p:nvPr/>
          </p:nvSpPr>
          <p:spPr bwMode="auto">
            <a:xfrm>
              <a:off x="912" y="2992"/>
              <a:ext cx="1584" cy="752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16" name="Freeform 8"/>
            <p:cNvSpPr>
              <a:spLocks/>
            </p:cNvSpPr>
            <p:nvPr/>
          </p:nvSpPr>
          <p:spPr bwMode="auto">
            <a:xfrm>
              <a:off x="3444" y="2496"/>
              <a:ext cx="1584" cy="1232"/>
            </a:xfrm>
            <a:custGeom>
              <a:avLst/>
              <a:gdLst>
                <a:gd name="T0" fmla="*/ 0 w 1584"/>
                <a:gd name="T1" fmla="*/ 14537 h 752"/>
                <a:gd name="T2" fmla="*/ 144 w 1584"/>
                <a:gd name="T3" fmla="*/ 4332 h 752"/>
                <a:gd name="T4" fmla="*/ 384 w 1584"/>
                <a:gd name="T5" fmla="*/ 8047 h 752"/>
                <a:gd name="T6" fmla="*/ 528 w 1584"/>
                <a:gd name="T7" fmla="*/ 613 h 752"/>
                <a:gd name="T8" fmla="*/ 768 w 1584"/>
                <a:gd name="T9" fmla="*/ 11758 h 752"/>
                <a:gd name="T10" fmla="*/ 912 w 1584"/>
                <a:gd name="T11" fmla="*/ 8970 h 752"/>
                <a:gd name="T12" fmla="*/ 1104 w 1584"/>
                <a:gd name="T13" fmla="*/ 12685 h 752"/>
                <a:gd name="T14" fmla="*/ 1248 w 1584"/>
                <a:gd name="T15" fmla="*/ 5269 h 752"/>
                <a:gd name="T16" fmla="*/ 1584 w 1584"/>
                <a:gd name="T17" fmla="*/ 12685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17" name="Group 9"/>
            <p:cNvGrpSpPr>
              <a:grpSpLocks/>
            </p:cNvGrpSpPr>
            <p:nvPr/>
          </p:nvGrpSpPr>
          <p:grpSpPr bwMode="auto">
            <a:xfrm>
              <a:off x="583" y="2880"/>
              <a:ext cx="2220" cy="1274"/>
              <a:chOff x="583" y="2880"/>
              <a:chExt cx="2220" cy="1274"/>
            </a:xfrm>
          </p:grpSpPr>
          <p:grpSp>
            <p:nvGrpSpPr>
              <p:cNvPr id="43033" name="Group 10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43035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6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4303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sz="240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(image coordinate)</a:t>
                  </a:r>
                  <a:endParaRPr lang="ru-RU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3034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8" name="Text Box 16"/>
            <p:cNvSpPr txBox="1">
              <a:spLocks noChangeArrowheads="1"/>
            </p:cNvSpPr>
            <p:nvPr/>
          </p:nvSpPr>
          <p:spPr bwMode="auto">
            <a:xfrm>
              <a:off x="106" y="3206"/>
              <a:ext cx="71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threshold</a:t>
              </a:r>
              <a:endParaRPr lang="ru-RU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3019" name="Group 17"/>
            <p:cNvGrpSpPr>
              <a:grpSpLocks/>
            </p:cNvGrpSpPr>
            <p:nvPr/>
          </p:nvGrpSpPr>
          <p:grpSpPr bwMode="auto">
            <a:xfrm>
              <a:off x="3108" y="2880"/>
              <a:ext cx="2220" cy="1274"/>
              <a:chOff x="583" y="2880"/>
              <a:chExt cx="2220" cy="1274"/>
            </a:xfrm>
          </p:grpSpPr>
          <p:grpSp>
            <p:nvGrpSpPr>
              <p:cNvPr id="43027" name="Group 18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43029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0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4303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sz="240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(image coordinate)</a:t>
                  </a:r>
                  <a:endParaRPr lang="ru-RU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3028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20" name="Oval 24"/>
            <p:cNvSpPr>
              <a:spLocks noChangeArrowheads="1"/>
            </p:cNvSpPr>
            <p:nvPr/>
          </p:nvSpPr>
          <p:spPr bwMode="auto">
            <a:xfrm>
              <a:off x="1047" y="3177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1" name="Oval 25"/>
            <p:cNvSpPr>
              <a:spLocks noChangeArrowheads="1"/>
            </p:cNvSpPr>
            <p:nvPr/>
          </p:nvSpPr>
          <p:spPr bwMode="auto">
            <a:xfrm>
              <a:off x="1401" y="2994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2" name="Oval 26"/>
            <p:cNvSpPr>
              <a:spLocks noChangeArrowheads="1"/>
            </p:cNvSpPr>
            <p:nvPr/>
          </p:nvSpPr>
          <p:spPr bwMode="auto">
            <a:xfrm>
              <a:off x="2141" y="3241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3" name="Oval 27"/>
            <p:cNvSpPr>
              <a:spLocks noChangeArrowheads="1"/>
            </p:cNvSpPr>
            <p:nvPr/>
          </p:nvSpPr>
          <p:spPr bwMode="auto">
            <a:xfrm>
              <a:off x="3592" y="2830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4" name="Oval 28"/>
            <p:cNvSpPr>
              <a:spLocks noChangeArrowheads="1"/>
            </p:cNvSpPr>
            <p:nvPr/>
          </p:nvSpPr>
          <p:spPr bwMode="auto">
            <a:xfrm>
              <a:off x="3939" y="2528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5" name="Oval 29"/>
            <p:cNvSpPr>
              <a:spLocks noChangeArrowheads="1"/>
            </p:cNvSpPr>
            <p:nvPr/>
          </p:nvSpPr>
          <p:spPr bwMode="auto">
            <a:xfrm>
              <a:off x="4320" y="3216"/>
              <a:ext cx="57" cy="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6" name="Oval 30"/>
            <p:cNvSpPr>
              <a:spLocks noChangeArrowheads="1"/>
            </p:cNvSpPr>
            <p:nvPr/>
          </p:nvSpPr>
          <p:spPr bwMode="auto">
            <a:xfrm>
              <a:off x="4671" y="2939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10399" name="Text Box 31"/>
          <p:cNvSpPr txBox="1">
            <a:spLocks noChangeArrowheads="1"/>
          </p:cNvSpPr>
          <p:nvPr/>
        </p:nvSpPr>
        <p:spPr bwMode="auto">
          <a:xfrm>
            <a:off x="2743200" y="6015336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i="1" dirty="0">
                <a:solidFill>
                  <a:srgbClr val="C00000"/>
                </a:solidFill>
                <a:cs typeface="Times New Roman" pitchFamily="18" charset="0"/>
              </a:rPr>
              <a:t>Partially invariant 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to affine intensity change</a:t>
            </a:r>
            <a:endParaRPr lang="ru-RU" sz="2400" dirty="0">
              <a:solidFill>
                <a:srgbClr val="C00000"/>
              </a:solidFill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53201" y="1143000"/>
            <a:ext cx="1845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he-IL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+ 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5257800" y="12192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3886200" y="1219200"/>
            <a:ext cx="457200" cy="381000"/>
          </a:xfrm>
          <a:prstGeom prst="rect">
            <a:avLst/>
          </a:prstGeom>
          <a:solidFill>
            <a:srgbClr val="9FB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15"/>
          <p:cNvSpPr>
            <a:spLocks noChangeArrowheads="1"/>
          </p:cNvSpPr>
          <p:nvPr/>
        </p:nvSpPr>
        <p:spPr bwMode="auto">
          <a:xfrm>
            <a:off x="4572000" y="1295400"/>
            <a:ext cx="381000" cy="228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30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8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 autoUpdateAnimBg="0"/>
      <p:bldP spid="121039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Translation</a:t>
            </a:r>
            <a:endParaRPr lang="ru-RU" dirty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2362200" y="4267201"/>
            <a:ext cx="7696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Char char="•"/>
            </a:pPr>
            <a:r>
              <a:rPr lang="en-US" sz="2400" dirty="0">
                <a:cs typeface="Times New Roman" pitchFamily="18" charset="0"/>
              </a:rPr>
              <a:t>  Derivatives and window function are shift-invariant</a:t>
            </a:r>
            <a:endParaRPr lang="ru-RU" sz="2400" dirty="0">
              <a:cs typeface="Times New Roman" pitchFamily="18" charset="0"/>
            </a:endParaRPr>
          </a:p>
        </p:txBody>
      </p:sp>
      <p:sp>
        <p:nvSpPr>
          <p:cNvPr id="44051" name="Rectangle 7"/>
          <p:cNvSpPr>
            <a:spLocks noChangeArrowheads="1"/>
          </p:cNvSpPr>
          <p:nvPr/>
        </p:nvSpPr>
        <p:spPr bwMode="auto">
          <a:xfrm>
            <a:off x="2971801" y="1143000"/>
            <a:ext cx="2184671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2" name="Freeform 8"/>
          <p:cNvSpPr>
            <a:spLocks/>
          </p:cNvSpPr>
          <p:nvPr/>
        </p:nvSpPr>
        <p:spPr bwMode="auto">
          <a:xfrm>
            <a:off x="3280113" y="1526826"/>
            <a:ext cx="787909" cy="725004"/>
          </a:xfrm>
          <a:custGeom>
            <a:avLst/>
            <a:gdLst>
              <a:gd name="T0" fmla="*/ 0 w 720"/>
              <a:gd name="T1" fmla="*/ 7194 h 528"/>
              <a:gd name="T2" fmla="*/ 623 w 720"/>
              <a:gd name="T3" fmla="*/ 0 h 528"/>
              <a:gd name="T4" fmla="*/ 9359 w 720"/>
              <a:gd name="T5" fmla="*/ 4575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AutoShape 12"/>
          <p:cNvSpPr>
            <a:spLocks noChangeArrowheads="1"/>
          </p:cNvSpPr>
          <p:nvPr/>
        </p:nvSpPr>
        <p:spPr bwMode="auto">
          <a:xfrm>
            <a:off x="5423440" y="1663566"/>
            <a:ext cx="1218023" cy="123203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2743200" y="5638801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Corner location is covariant </a:t>
            </a:r>
            <a:r>
              <a:rPr lang="en-US" sz="2400" dirty="0" err="1">
                <a:solidFill>
                  <a:srgbClr val="C00000"/>
                </a:solidFill>
                <a:cs typeface="Times New Roman" pitchFamily="18" charset="0"/>
              </a:rPr>
              <a:t>w.r.t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. translation</a:t>
            </a:r>
            <a:endParaRPr lang="ru-RU" sz="2400" dirty="0">
              <a:solidFill>
                <a:srgbClr val="C00000"/>
              </a:solidFill>
              <a:cs typeface="Times New Roman" pitchFamily="18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959330" y="1143000"/>
            <a:ext cx="2184671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8"/>
          <p:cNvSpPr>
            <a:spLocks/>
          </p:cNvSpPr>
          <p:nvPr/>
        </p:nvSpPr>
        <p:spPr bwMode="auto">
          <a:xfrm>
            <a:off x="8077201" y="2246796"/>
            <a:ext cx="787909" cy="725004"/>
          </a:xfrm>
          <a:custGeom>
            <a:avLst/>
            <a:gdLst>
              <a:gd name="T0" fmla="*/ 0 w 720"/>
              <a:gd name="T1" fmla="*/ 7194 h 528"/>
              <a:gd name="T2" fmla="*/ 623 w 720"/>
              <a:gd name="T3" fmla="*/ 0 h 528"/>
              <a:gd name="T4" fmla="*/ 9359 w 720"/>
              <a:gd name="T5" fmla="*/ 4575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</a:t>
            </a:r>
            <a:endParaRPr lang="ru-RU" dirty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2743200" y="4572001"/>
            <a:ext cx="670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cs typeface="Times New Roman" pitchFamily="18" charset="0"/>
              </a:rPr>
              <a:t>Second moment ellipse rotates but its shape (i.e. </a:t>
            </a:r>
            <a:r>
              <a:rPr lang="en-US" sz="2400" dirty="0" err="1">
                <a:cs typeface="Times New Roman" pitchFamily="18" charset="0"/>
              </a:rPr>
              <a:t>eigenvalues</a:t>
            </a:r>
            <a:r>
              <a:rPr lang="en-US" sz="2400" dirty="0">
                <a:cs typeface="Times New Roman" pitchFamily="18" charset="0"/>
              </a:rPr>
              <a:t>) remains the same</a:t>
            </a:r>
            <a:endParaRPr lang="ru-RU" sz="2400" dirty="0">
              <a:cs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352800" y="1676400"/>
            <a:ext cx="5257800" cy="2438400"/>
            <a:chOff x="1720" y="1344"/>
            <a:chExt cx="2072" cy="95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44051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2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7194 h 528"/>
                  <a:gd name="T2" fmla="*/ 623 w 720"/>
                  <a:gd name="T3" fmla="*/ 0 h 528"/>
                  <a:gd name="T4" fmla="*/ 9359 w 720"/>
                  <a:gd name="T5" fmla="*/ 4575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44049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0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28 h 528"/>
                  <a:gd name="T2" fmla="*/ 1 w 720"/>
                  <a:gd name="T3" fmla="*/ 0 h 528"/>
                  <a:gd name="T4" fmla="*/ 12 w 720"/>
                  <a:gd name="T5" fmla="*/ 18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40" name="AutoShape 12"/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3"/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44046" name="Oval 14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7" name="Line 15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48" name="Line 16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17"/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44043" name="Oval 18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4" name="Line 19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45" name="Line 20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2743200" y="5638801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Corner location is covariant </a:t>
            </a:r>
            <a:r>
              <a:rPr lang="en-US" sz="2400" dirty="0" err="1">
                <a:solidFill>
                  <a:srgbClr val="C00000"/>
                </a:solidFill>
                <a:cs typeface="Times New Roman" pitchFamily="18" charset="0"/>
              </a:rPr>
              <a:t>w.r.t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. rotation</a:t>
            </a:r>
            <a:endParaRPr lang="ru-RU" sz="2400" dirty="0">
              <a:solidFill>
                <a:srgbClr val="C0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2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</a:t>
            </a:r>
            <a:endParaRPr lang="ru-RU"/>
          </a:p>
        </p:txBody>
      </p:sp>
      <p:sp>
        <p:nvSpPr>
          <p:cNvPr id="1212427" name="Text Box 11"/>
          <p:cNvSpPr txBox="1">
            <a:spLocks noChangeArrowheads="1"/>
          </p:cNvSpPr>
          <p:nvPr/>
        </p:nvSpPr>
        <p:spPr bwMode="auto">
          <a:xfrm>
            <a:off x="7315200" y="4265614"/>
            <a:ext cx="25908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cs typeface="Times New Roman" pitchFamily="18" charset="0"/>
              </a:rPr>
              <a:t>All points will be classified as </a:t>
            </a:r>
            <a:r>
              <a:rPr lang="en-US">
                <a:solidFill>
                  <a:srgbClr val="0033CC"/>
                </a:solidFill>
                <a:cs typeface="Times New Roman" pitchFamily="18" charset="0"/>
              </a:rPr>
              <a:t>edges</a:t>
            </a:r>
            <a:endParaRPr lang="ru-RU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45060" name="Group 17"/>
          <p:cNvGrpSpPr>
            <a:grpSpLocks/>
          </p:cNvGrpSpPr>
          <p:nvPr/>
        </p:nvGrpSpPr>
        <p:grpSpPr bwMode="auto">
          <a:xfrm>
            <a:off x="3214688" y="2751139"/>
            <a:ext cx="442912" cy="434975"/>
            <a:chOff x="4329" y="1733"/>
            <a:chExt cx="279" cy="274"/>
          </a:xfrm>
        </p:grpSpPr>
        <p:sp>
          <p:nvSpPr>
            <p:cNvPr id="45070" name="Freeform 4"/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0 h 1264"/>
                <a:gd name="T2" fmla="*/ 0 w 1728"/>
                <a:gd name="T3" fmla="*/ 0 h 1264"/>
                <a:gd name="T4" fmla="*/ 0 w 1728"/>
                <a:gd name="T5" fmla="*/ 0 h 1264"/>
                <a:gd name="T6" fmla="*/ 0 w 1728"/>
                <a:gd name="T7" fmla="*/ 0 h 1264"/>
                <a:gd name="T8" fmla="*/ 0 w 1728"/>
                <a:gd name="T9" fmla="*/ 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1" name="Rectangle 5"/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61" name="Text Box 12"/>
          <p:cNvSpPr txBox="1">
            <a:spLocks noChangeArrowheads="1"/>
          </p:cNvSpPr>
          <p:nvPr/>
        </p:nvSpPr>
        <p:spPr bwMode="auto">
          <a:xfrm>
            <a:off x="2743200" y="3505201"/>
            <a:ext cx="1600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cs typeface="Times New Roman" pitchFamily="18" charset="0"/>
              </a:rPr>
              <a:t>Corner</a:t>
            </a:r>
            <a:endParaRPr lang="ru-RU">
              <a:cs typeface="Times New Roman" pitchFamily="18" charset="0"/>
            </a:endParaRPr>
          </a:p>
        </p:txBody>
      </p:sp>
      <p:sp>
        <p:nvSpPr>
          <p:cNvPr id="1212432" name="Text Box 16"/>
          <p:cNvSpPr txBox="1">
            <a:spLocks noChangeArrowheads="1"/>
          </p:cNvSpPr>
          <p:nvPr/>
        </p:nvSpPr>
        <p:spPr bwMode="auto">
          <a:xfrm>
            <a:off x="2667000" y="6015336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Corner location is not covariant to scaling!</a:t>
            </a:r>
            <a:endParaRPr lang="ru-RU" sz="2400" dirty="0">
              <a:solidFill>
                <a:srgbClr val="C00000"/>
              </a:solidFill>
              <a:cs typeface="Times New Roman" pitchFamily="18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800600" y="1828800"/>
            <a:ext cx="5029200" cy="2159000"/>
            <a:chOff x="2064" y="1152"/>
            <a:chExt cx="3168" cy="1360"/>
          </a:xfrm>
        </p:grpSpPr>
        <p:grpSp>
          <p:nvGrpSpPr>
            <p:cNvPr id="45064" name="Group 19"/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45068" name="Freeform 6"/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1264"/>
                  <a:gd name="T17" fmla="*/ 1728 w 1728"/>
                  <a:gd name="T18" fmla="*/ 1264 h 1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69" name="AutoShape 10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065" name="Rectangle 22"/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6" name="Rectangle 23"/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7" name="Rectangle 24"/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89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8195" name="Rectangle 2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An edge is a place of rapid change in the image intensity function</a:t>
            </a:r>
          </a:p>
        </p:txBody>
      </p:sp>
      <p:pic>
        <p:nvPicPr>
          <p:cNvPr id="8196" name="Picture 10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197" name="Line 21"/>
          <p:cNvSpPr>
            <a:spLocks noChangeShapeType="1"/>
          </p:cNvSpPr>
          <p:nvPr/>
        </p:nvSpPr>
        <p:spPr bwMode="auto">
          <a:xfrm>
            <a:off x="1752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Text Box 22"/>
          <p:cNvSpPr txBox="1">
            <a:spLocks noChangeArrowheads="1"/>
          </p:cNvSpPr>
          <p:nvPr/>
        </p:nvSpPr>
        <p:spPr bwMode="auto">
          <a:xfrm>
            <a:off x="2698750" y="2514601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image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4648200" y="2254250"/>
            <a:ext cx="2851150" cy="2725738"/>
            <a:chOff x="1968" y="1420"/>
            <a:chExt cx="1796" cy="1717"/>
          </a:xfrm>
        </p:grpSpPr>
        <p:sp>
          <p:nvSpPr>
            <p:cNvPr id="8210" name="Rectangle 11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1" name="Freeform 12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12" name="Freeform 15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13" name="Text Box 24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intensity function</a:t>
              </a:r>
              <a:br>
                <a:rPr lang="en-US" sz="1800"/>
              </a:br>
              <a:r>
                <a:rPr lang="en-US" sz="1800"/>
                <a:t>(along horizontal scanline)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7696200" y="2528888"/>
            <a:ext cx="2743200" cy="2451100"/>
            <a:chOff x="3888" y="1593"/>
            <a:chExt cx="1728" cy="1544"/>
          </a:xfrm>
        </p:grpSpPr>
        <p:sp>
          <p:nvSpPr>
            <p:cNvPr id="8205" name="Rectangle 16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206" name="Group 19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8208" name="Freeform 17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1 h 630"/>
                  <a:gd name="T6" fmla="*/ 399 w 909"/>
                  <a:gd name="T7" fmla="*/ 417 h 630"/>
                  <a:gd name="T8" fmla="*/ 459 w 909"/>
                  <a:gd name="T9" fmla="*/ 612 h 630"/>
                  <a:gd name="T10" fmla="*/ 528 w 909"/>
                  <a:gd name="T11" fmla="*/ 420 h 630"/>
                  <a:gd name="T12" fmla="*/ 564 w 909"/>
                  <a:gd name="T13" fmla="*/ 93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9" name="Freeform 18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1 h 630"/>
                  <a:gd name="T6" fmla="*/ 399 w 909"/>
                  <a:gd name="T7" fmla="*/ 417 h 630"/>
                  <a:gd name="T8" fmla="*/ 459 w 909"/>
                  <a:gd name="T9" fmla="*/ 612 h 630"/>
                  <a:gd name="T10" fmla="*/ 528 w 909"/>
                  <a:gd name="T11" fmla="*/ 420 h 630"/>
                  <a:gd name="T12" fmla="*/ 564 w 909"/>
                  <a:gd name="T13" fmla="*/ 93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07" name="Text Box 25"/>
            <p:cNvSpPr txBox="1">
              <a:spLocks noChangeArrowheads="1"/>
            </p:cNvSpPr>
            <p:nvPr/>
          </p:nvSpPr>
          <p:spPr bwMode="auto">
            <a:xfrm>
              <a:off x="4216" y="1593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first derivative</a:t>
              </a: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8013700" y="3276600"/>
            <a:ext cx="2305050" cy="3200400"/>
            <a:chOff x="4088" y="2064"/>
            <a:chExt cx="1452" cy="2016"/>
          </a:xfrm>
        </p:grpSpPr>
        <p:sp>
          <p:nvSpPr>
            <p:cNvPr id="8202" name="Line 28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3" name="Line 29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4" name="Text Box 30"/>
            <p:cNvSpPr txBox="1">
              <a:spLocks noChangeArrowheads="1"/>
            </p:cNvSpPr>
            <p:nvPr/>
          </p:nvSpPr>
          <p:spPr bwMode="auto">
            <a:xfrm>
              <a:off x="4088" y="3676"/>
              <a:ext cx="145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edges correspond to</a:t>
              </a:r>
              <a:br>
                <a:rPr lang="en-US" sz="1800"/>
              </a:br>
              <a:r>
                <a:rPr lang="en-US" sz="1800"/>
                <a:t>extrema of derivative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BLOB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from Svetlana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90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8" name="Picture 5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727200"/>
            <a:ext cx="4140200" cy="4140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4038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 with Scale Selection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We want to extract features with characteristic scale that is </a:t>
            </a:r>
            <a:r>
              <a:rPr lang="en-US" i="1" dirty="0"/>
              <a:t>covariant</a:t>
            </a:r>
            <a:r>
              <a:rPr lang="en-US" dirty="0"/>
              <a:t> with the image transformation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2572" y="2514600"/>
            <a:ext cx="6918628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9802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Detection: Basic idea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To detect blobs, convolve the image with a “blob filter” at multiple scales and look for extrema of filter response in the resulting </a:t>
            </a:r>
            <a:r>
              <a:rPr lang="en-US" i="1" dirty="0"/>
              <a:t>scale space.</a:t>
            </a:r>
          </a:p>
        </p:txBody>
      </p:sp>
      <p:pic>
        <p:nvPicPr>
          <p:cNvPr id="26628" name="Picture 5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2946400"/>
            <a:ext cx="3606800" cy="36068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37338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7445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Blob Detection: Basic Idea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>
          <a:xfrm>
            <a:off x="1981200" y="5572125"/>
            <a:ext cx="7924800" cy="1209675"/>
          </a:xfrm>
        </p:spPr>
        <p:txBody>
          <a:bodyPr/>
          <a:lstStyle/>
          <a:p>
            <a:pPr eaLnBrk="1" hangingPunct="1"/>
            <a:r>
              <a:rPr lang="en-US" altLang="en-US" dirty="0"/>
              <a:t>Find maxima </a:t>
            </a:r>
            <a:r>
              <a:rPr lang="en-US" altLang="en-US" i="1" dirty="0"/>
              <a:t>and minima</a:t>
            </a:r>
            <a:r>
              <a:rPr lang="en-US" altLang="en-US" dirty="0"/>
              <a:t> of blob filter response in space </a:t>
            </a:r>
            <a:r>
              <a:rPr lang="en-US" altLang="en-US" i="1" dirty="0"/>
              <a:t>and scale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3124201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2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3581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3" descr="C:\snavely\work\teaching\09Fa-CS6610\lectures\lec03\b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81200"/>
            <a:ext cx="3581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Box 8"/>
          <p:cNvSpPr txBox="1">
            <a:spLocks noChangeArrowheads="1"/>
          </p:cNvSpPr>
          <p:nvPr/>
        </p:nvSpPr>
        <p:spPr bwMode="auto">
          <a:xfrm>
            <a:off x="5346700" y="2979004"/>
            <a:ext cx="749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480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8440" name="TextBox 9"/>
          <p:cNvSpPr txBox="1">
            <a:spLocks noChangeArrowheads="1"/>
          </p:cNvSpPr>
          <p:nvPr/>
        </p:nvSpPr>
        <p:spPr bwMode="auto">
          <a:xfrm>
            <a:off x="6324600" y="2971801"/>
            <a:ext cx="577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3600" dirty="0">
                <a:cs typeface="Times New Roman" pitchFamily="18" charset="0"/>
              </a:rPr>
              <a:t>=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8033545" y="4452145"/>
            <a:ext cx="522287" cy="174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2" name="TextBox 13"/>
          <p:cNvSpPr txBox="1">
            <a:spLocks noChangeArrowheads="1"/>
          </p:cNvSpPr>
          <p:nvPr/>
        </p:nvSpPr>
        <p:spPr bwMode="auto">
          <a:xfrm>
            <a:off x="8001000" y="4746625"/>
            <a:ext cx="13354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/>
              <a:t>maxima</a:t>
            </a:r>
          </a:p>
        </p:txBody>
      </p:sp>
      <p:sp>
        <p:nvSpPr>
          <p:cNvPr id="18443" name="TextBox 14"/>
          <p:cNvSpPr txBox="1">
            <a:spLocks noChangeArrowheads="1"/>
          </p:cNvSpPr>
          <p:nvPr/>
        </p:nvSpPr>
        <p:spPr bwMode="auto">
          <a:xfrm>
            <a:off x="8458201" y="1143000"/>
            <a:ext cx="12827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/>
              <a:t>minima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620000" y="1600201"/>
            <a:ext cx="1219200" cy="1378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48079" y="1752600"/>
            <a:ext cx="228600" cy="1143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839201" y="4114802"/>
            <a:ext cx="65087" cy="685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15400" y="6550224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N. </a:t>
            </a:r>
            <a:r>
              <a:rPr lang="en-US" sz="1400" dirty="0" err="1"/>
              <a:t>Snavely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671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Filter</a:t>
            </a:r>
          </a:p>
        </p:txBody>
      </p:sp>
      <p:sp>
        <p:nvSpPr>
          <p:cNvPr id="19460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Laplacian of Gaussian: Circularly symmetric operator for blob detection in 2D</a:t>
            </a:r>
          </a:p>
        </p:txBody>
      </p:sp>
      <p:pic>
        <p:nvPicPr>
          <p:cNvPr id="19461" name="Picture 5" descr="log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8288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3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458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4344988" y="5105401"/>
          <a:ext cx="35798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04840" imgH="444240" progId="Equation.3">
                  <p:embed/>
                </p:oleObj>
              </mc:Choice>
              <mc:Fallback>
                <p:oleObj name="Equation" r:id="rId5" imgW="1104840" imgH="444240" progId="Equation.3">
                  <p:embed/>
                  <p:pic>
                    <p:nvPicPr>
                      <p:cNvPr id="1945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988" y="5105401"/>
                        <a:ext cx="3579812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671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4"/>
          <p:cNvSpPr>
            <a:spLocks noGrp="1" noChangeArrowheads="1"/>
          </p:cNvSpPr>
          <p:nvPr>
            <p:ph type="title"/>
          </p:nvPr>
        </p:nvSpPr>
        <p:spPr>
          <a:xfrm>
            <a:off x="2133600" y="76200"/>
            <a:ext cx="7924800" cy="838200"/>
          </a:xfrm>
        </p:spPr>
        <p:txBody>
          <a:bodyPr/>
          <a:lstStyle/>
          <a:p>
            <a:r>
              <a:rPr lang="en-US" dirty="0"/>
              <a:t>Recall: Edge Detection</a:t>
            </a:r>
          </a:p>
        </p:txBody>
      </p:sp>
      <p:graphicFrame>
        <p:nvGraphicFramePr>
          <p:cNvPr id="16386" name="Object 6"/>
          <p:cNvGraphicFramePr>
            <a:graphicFrameLocks noChangeAspect="1"/>
          </p:cNvGraphicFramePr>
          <p:nvPr/>
        </p:nvGraphicFramePr>
        <p:xfrm>
          <a:off x="3106738" y="1524000"/>
          <a:ext cx="5516562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6001588" imgH="4847619" progId="">
                  <p:embed/>
                </p:oleObj>
              </mc:Choice>
              <mc:Fallback>
                <p:oleObj name="Photo Editor Photo" r:id="rId3" imgW="6001588" imgH="4847619" progId="">
                  <p:embed/>
                  <p:pic>
                    <p:nvPicPr>
                      <p:cNvPr id="163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524000"/>
                        <a:ext cx="5516562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765301" y="4648200"/>
          <a:ext cx="11033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8720" imgH="393480" progId="Equation.3">
                  <p:embed/>
                </p:oleObj>
              </mc:Choice>
              <mc:Fallback>
                <p:oleObj name="Equation" r:id="rId5" imgW="558720" imgH="393480" progId="Equation.3">
                  <p:embed/>
                  <p:pic>
                    <p:nvPicPr>
                      <p:cNvPr id="1638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1" y="4648200"/>
                        <a:ext cx="1103313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Text Box 8"/>
          <p:cNvSpPr txBox="1">
            <a:spLocks noChangeArrowheads="1"/>
          </p:cNvSpPr>
          <p:nvPr/>
        </p:nvSpPr>
        <p:spPr bwMode="auto">
          <a:xfrm>
            <a:off x="2316164" y="206692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</a:rPr>
              <a:t>f</a:t>
            </a:r>
          </a:p>
        </p:txBody>
      </p:sp>
      <p:graphicFrame>
        <p:nvGraphicFramePr>
          <p:cNvPr id="16388" name="Object 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189163" y="3286125"/>
          <a:ext cx="6794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0120" imgH="393480" progId="Equation.3">
                  <p:embed/>
                </p:oleObj>
              </mc:Choice>
              <mc:Fallback>
                <p:oleObj name="Equation" r:id="rId7" imgW="330120" imgH="393480" progId="Equation.3">
                  <p:embed/>
                  <p:pic>
                    <p:nvPicPr>
                      <p:cNvPr id="1638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3286125"/>
                        <a:ext cx="67945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10"/>
          <p:cNvSpPr txBox="1">
            <a:spLocks noChangeArrowheads="1"/>
          </p:cNvSpPr>
          <p:nvPr/>
        </p:nvSpPr>
        <p:spPr bwMode="auto">
          <a:xfrm>
            <a:off x="9134476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  <p:sp>
        <p:nvSpPr>
          <p:cNvPr id="16392" name="Text Box 12"/>
          <p:cNvSpPr txBox="1">
            <a:spLocks noChangeArrowheads="1"/>
          </p:cNvSpPr>
          <p:nvPr/>
        </p:nvSpPr>
        <p:spPr bwMode="auto">
          <a:xfrm>
            <a:off x="8547100" y="1905001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</a:t>
            </a:r>
          </a:p>
        </p:txBody>
      </p:sp>
      <p:sp>
        <p:nvSpPr>
          <p:cNvPr id="16393" name="Text Box 13"/>
          <p:cNvSpPr txBox="1">
            <a:spLocks noChangeArrowheads="1"/>
          </p:cNvSpPr>
          <p:nvPr/>
        </p:nvSpPr>
        <p:spPr bwMode="auto">
          <a:xfrm>
            <a:off x="8528050" y="3241675"/>
            <a:ext cx="140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Derivative</a:t>
            </a:r>
            <a:br>
              <a:rPr lang="en-US" sz="1800"/>
            </a:br>
            <a:r>
              <a:rPr lang="en-US" sz="1800"/>
              <a:t>of Gaussian</a:t>
            </a:r>
          </a:p>
        </p:txBody>
      </p:sp>
      <p:sp>
        <p:nvSpPr>
          <p:cNvPr id="16394" name="Text Box 14"/>
          <p:cNvSpPr txBox="1">
            <a:spLocks noChangeArrowheads="1"/>
          </p:cNvSpPr>
          <p:nvPr/>
        </p:nvSpPr>
        <p:spPr bwMode="auto">
          <a:xfrm>
            <a:off x="8470900" y="4616450"/>
            <a:ext cx="1968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 = maximum</a:t>
            </a:r>
            <a:br>
              <a:rPr lang="en-US" sz="1800"/>
            </a:br>
            <a:r>
              <a:rPr lang="en-US" sz="1800"/>
              <a:t>of derivative</a:t>
            </a:r>
          </a:p>
        </p:txBody>
      </p:sp>
    </p:spTree>
    <p:extLst>
      <p:ext uri="{BB962C8B-B14F-4D97-AF65-F5344CB8AC3E}">
        <p14:creationId xmlns:p14="http://schemas.microsoft.com/office/powerpoint/2010/main" val="3986980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Detection, Take 2</a:t>
            </a:r>
          </a:p>
        </p:txBody>
      </p:sp>
      <p:graphicFrame>
        <p:nvGraphicFramePr>
          <p:cNvPr id="17410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2881314" y="1524000"/>
          <a:ext cx="5500687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6125430" imgH="4971429" progId="">
                  <p:embed/>
                </p:oleObj>
              </mc:Choice>
              <mc:Fallback>
                <p:oleObj name="Photo Editor Photo" r:id="rId3" imgW="6125430" imgH="4971429" progId="">
                  <p:embed/>
                  <p:pic>
                    <p:nvPicPr>
                      <p:cNvPr id="174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4" y="1524000"/>
                        <a:ext cx="5500687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6"/>
          <p:cNvGraphicFramePr>
            <a:graphicFrameLocks noChangeAspect="1"/>
          </p:cNvGraphicFramePr>
          <p:nvPr/>
        </p:nvGraphicFramePr>
        <p:xfrm>
          <a:off x="1600201" y="4745038"/>
          <a:ext cx="1228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22080" imgH="419040" progId="Equation.3">
                  <p:embed/>
                </p:oleObj>
              </mc:Choice>
              <mc:Fallback>
                <p:oleObj name="Equation" r:id="rId5" imgW="622080" imgH="419040" progId="Equation.3">
                  <p:embed/>
                  <p:pic>
                    <p:nvPicPr>
                      <p:cNvPr id="174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1" y="4745038"/>
                        <a:ext cx="12287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7"/>
          <p:cNvSpPr txBox="1">
            <a:spLocks noChangeArrowheads="1"/>
          </p:cNvSpPr>
          <p:nvPr/>
        </p:nvSpPr>
        <p:spPr bwMode="auto">
          <a:xfrm>
            <a:off x="2212975" y="2187575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</a:rPr>
              <a:t>f</a:t>
            </a:r>
          </a:p>
        </p:txBody>
      </p:sp>
      <p:graphicFrame>
        <p:nvGraphicFramePr>
          <p:cNvPr id="17412" name="Object 8"/>
          <p:cNvGraphicFramePr>
            <a:graphicFrameLocks noChangeAspect="1"/>
          </p:cNvGraphicFramePr>
          <p:nvPr/>
        </p:nvGraphicFramePr>
        <p:xfrm>
          <a:off x="2008188" y="3381375"/>
          <a:ext cx="83661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06080" imgH="419040" progId="Equation.3">
                  <p:embed/>
                </p:oleObj>
              </mc:Choice>
              <mc:Fallback>
                <p:oleObj name="Equation" r:id="rId7" imgW="406080" imgH="419040" progId="Equation.3">
                  <p:embed/>
                  <p:pic>
                    <p:nvPicPr>
                      <p:cNvPr id="174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3381375"/>
                        <a:ext cx="83661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9"/>
          <p:cNvSpPr txBox="1">
            <a:spLocks noChangeArrowheads="1"/>
          </p:cNvSpPr>
          <p:nvPr/>
        </p:nvSpPr>
        <p:spPr bwMode="auto">
          <a:xfrm>
            <a:off x="8382000" y="2133601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</a:t>
            </a:r>
          </a:p>
        </p:txBody>
      </p:sp>
      <p:sp>
        <p:nvSpPr>
          <p:cNvPr id="17416" name="Text Box 10"/>
          <p:cNvSpPr txBox="1">
            <a:spLocks noChangeArrowheads="1"/>
          </p:cNvSpPr>
          <p:nvPr/>
        </p:nvSpPr>
        <p:spPr bwMode="auto">
          <a:xfrm>
            <a:off x="8362950" y="3276600"/>
            <a:ext cx="2000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Second derivative</a:t>
            </a:r>
            <a:br>
              <a:rPr lang="en-US" sz="1800"/>
            </a:br>
            <a:r>
              <a:rPr lang="en-US" sz="1800"/>
              <a:t>of Gaussian </a:t>
            </a:r>
            <a:br>
              <a:rPr lang="en-US" sz="1800"/>
            </a:br>
            <a:r>
              <a:rPr lang="en-US" sz="1800"/>
              <a:t>(Laplacian)</a:t>
            </a:r>
          </a:p>
        </p:txBody>
      </p:sp>
      <p:sp>
        <p:nvSpPr>
          <p:cNvPr id="17417" name="Text Box 11"/>
          <p:cNvSpPr txBox="1">
            <a:spLocks noChangeArrowheads="1"/>
          </p:cNvSpPr>
          <p:nvPr/>
        </p:nvSpPr>
        <p:spPr bwMode="auto">
          <a:xfrm>
            <a:off x="8305800" y="4845050"/>
            <a:ext cx="233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 = zero crossing</a:t>
            </a:r>
            <a:br>
              <a:rPr lang="en-US" sz="1800"/>
            </a:br>
            <a:r>
              <a:rPr lang="en-US" sz="1800"/>
              <a:t>of second derivative</a:t>
            </a:r>
          </a:p>
        </p:txBody>
      </p:sp>
      <p:sp>
        <p:nvSpPr>
          <p:cNvPr id="17418" name="Text Box 14"/>
          <p:cNvSpPr txBox="1">
            <a:spLocks noChangeArrowheads="1"/>
          </p:cNvSpPr>
          <p:nvPr/>
        </p:nvSpPr>
        <p:spPr bwMode="auto">
          <a:xfrm>
            <a:off x="9134476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9690388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4" descr="ripples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7339" y="1997076"/>
            <a:ext cx="907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Edges to Blobs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Edge = ripple</a:t>
            </a:r>
          </a:p>
          <a:p>
            <a:pPr>
              <a:buFontTx/>
              <a:buChar char="•"/>
            </a:pPr>
            <a:r>
              <a:rPr lang="en-US"/>
              <a:t>Blob = superposition of two ripples</a:t>
            </a:r>
          </a:p>
        </p:txBody>
      </p:sp>
      <p:sp>
        <p:nvSpPr>
          <p:cNvPr id="1256458" name="Text Box 10"/>
          <p:cNvSpPr txBox="1">
            <a:spLocks noChangeArrowheads="1"/>
          </p:cNvSpPr>
          <p:nvPr/>
        </p:nvSpPr>
        <p:spPr bwMode="auto">
          <a:xfrm>
            <a:off x="914400" y="4876800"/>
            <a:ext cx="10668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Spatial selection</a:t>
            </a:r>
            <a:r>
              <a:rPr lang="en-US" dirty="0"/>
              <a:t>: the magnitude of the Laplacian response will achieve a maximum at the center of the blob, provided the scale of the Laplacian is “matched” to the scale of the blob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839200" y="4235450"/>
            <a:ext cx="1250950" cy="641350"/>
            <a:chOff x="4560" y="2640"/>
            <a:chExt cx="788" cy="574"/>
          </a:xfrm>
        </p:grpSpPr>
        <p:sp>
          <p:nvSpPr>
            <p:cNvPr id="48135" name="Text Box 11"/>
            <p:cNvSpPr txBox="1">
              <a:spLocks noChangeArrowheads="1"/>
            </p:cNvSpPr>
            <p:nvPr/>
          </p:nvSpPr>
          <p:spPr bwMode="auto">
            <a:xfrm>
              <a:off x="4560" y="2886"/>
              <a:ext cx="788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FF0000"/>
                  </a:solidFill>
                </a:rPr>
                <a:t>maximum</a:t>
              </a:r>
            </a:p>
          </p:txBody>
        </p:sp>
        <p:sp>
          <p:nvSpPr>
            <p:cNvPr id="48136" name="Line 12"/>
            <p:cNvSpPr>
              <a:spLocks noChangeShapeType="1"/>
            </p:cNvSpPr>
            <p:nvPr/>
          </p:nvSpPr>
          <p:spPr bwMode="auto">
            <a:xfrm flipV="1">
              <a:off x="4990" y="2640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034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45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Selection</a:t>
            </a:r>
          </a:p>
        </p:txBody>
      </p:sp>
      <p:sp>
        <p:nvSpPr>
          <p:cNvPr id="131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We want to find the characteristic scale of the blob by convolving it with Laplacians at several scales and looking for the maximum response</a:t>
            </a:r>
          </a:p>
          <a:p>
            <a:pPr>
              <a:buFontTx/>
              <a:buChar char="•"/>
            </a:pPr>
            <a:r>
              <a:rPr lang="en-US"/>
              <a:t>However, Laplacian response decays as scale increases: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619250" y="3276600"/>
            <a:ext cx="8858250" cy="2774950"/>
            <a:chOff x="60" y="2064"/>
            <a:chExt cx="5580" cy="1748"/>
          </a:xfrm>
        </p:grpSpPr>
        <p:pic>
          <p:nvPicPr>
            <p:cNvPr id="49158" name="Picture 4" descr="scale_unnor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6" y="2064"/>
              <a:ext cx="5544" cy="1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59" name="Rectangle 6"/>
            <p:cNvSpPr>
              <a:spLocks noChangeArrowheads="1"/>
            </p:cNvSpPr>
            <p:nvPr/>
          </p:nvSpPr>
          <p:spPr bwMode="auto">
            <a:xfrm>
              <a:off x="1691" y="3465"/>
              <a:ext cx="90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increasing </a:t>
              </a:r>
              <a:r>
                <a:rPr lang="el-GR" sz="1800"/>
                <a:t>σ</a:t>
              </a:r>
              <a:endParaRPr lang="en-US" sz="1800"/>
            </a:p>
          </p:txBody>
        </p:sp>
        <p:sp>
          <p:nvSpPr>
            <p:cNvPr id="49160" name="Line 7"/>
            <p:cNvSpPr>
              <a:spLocks noChangeShapeType="1"/>
            </p:cNvSpPr>
            <p:nvPr/>
          </p:nvSpPr>
          <p:spPr bwMode="auto">
            <a:xfrm>
              <a:off x="2640" y="360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1" name="Rectangle 8"/>
            <p:cNvSpPr>
              <a:spLocks noChangeArrowheads="1"/>
            </p:cNvSpPr>
            <p:nvPr/>
          </p:nvSpPr>
          <p:spPr bwMode="auto">
            <a:xfrm>
              <a:off x="60" y="3408"/>
              <a:ext cx="996" cy="4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original signal</a:t>
              </a:r>
              <a:br>
                <a:rPr lang="en-US" sz="1800"/>
              </a:br>
              <a:r>
                <a:rPr lang="en-US" sz="1800"/>
                <a:t>(radius=8)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599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481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0"/>
            <a:ext cx="7772400" cy="1143000"/>
          </a:xfrm>
        </p:spPr>
        <p:txBody>
          <a:bodyPr/>
          <a:lstStyle/>
          <a:p>
            <a:r>
              <a:rPr lang="en-US" sz="4000" dirty="0"/>
              <a:t>Derivatives with Convolution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1970089" y="1238250"/>
            <a:ext cx="8142287" cy="4114800"/>
          </a:xfrm>
        </p:spPr>
        <p:txBody>
          <a:bodyPr/>
          <a:lstStyle/>
          <a:p>
            <a:pPr marL="0" indent="0"/>
            <a:r>
              <a:rPr lang="en-US" sz="2400" dirty="0"/>
              <a:t>For 2D function </a:t>
            </a:r>
            <a:r>
              <a:rPr lang="en-US" sz="2400" dirty="0">
                <a:solidFill>
                  <a:srgbClr val="0000FF"/>
                </a:solidFill>
              </a:rPr>
              <a:t>f(</a:t>
            </a:r>
            <a:r>
              <a:rPr lang="en-US" sz="2400" dirty="0" err="1">
                <a:solidFill>
                  <a:srgbClr val="0000FF"/>
                </a:solidFill>
              </a:rPr>
              <a:t>x,y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  <a:r>
              <a:rPr lang="en-US" sz="2400" dirty="0"/>
              <a:t>, the partial derivative is:</a:t>
            </a:r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1000" dirty="0"/>
          </a:p>
          <a:p>
            <a:pPr marL="0" indent="0"/>
            <a:r>
              <a:rPr lang="en-US" sz="2400" dirty="0"/>
              <a:t>For discrete data, we can approximate using finite differences:</a:t>
            </a:r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r>
              <a:rPr lang="en-US" sz="2400" dirty="0"/>
              <a:t>To implement the above as convolution, what would be </a:t>
            </a:r>
            <a:br>
              <a:rPr lang="en-US" sz="2400" dirty="0"/>
            </a:br>
            <a:r>
              <a:rPr lang="en-US" sz="2400" dirty="0"/>
              <a:t>the associated filter?</a:t>
            </a:r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/>
        </p:nvGraphicFramePr>
        <p:xfrm>
          <a:off x="2700338" y="1749426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71520" imgH="393480" progId="Equation.3">
                  <p:embed/>
                </p:oleObj>
              </mc:Choice>
              <mc:Fallback>
                <p:oleObj name="Equation" r:id="rId3" imgW="2171520" imgH="393480" progId="Equation.3">
                  <p:embed/>
                  <p:pic>
                    <p:nvPicPr>
                      <p:cNvPr id="512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749426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/>
        </p:nvGraphicFramePr>
        <p:xfrm>
          <a:off x="2700338" y="3967164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17360" imgH="393480" progId="Equation.3">
                  <p:embed/>
                </p:oleObj>
              </mc:Choice>
              <mc:Fallback>
                <p:oleObj name="Equation" r:id="rId5" imgW="1917360" imgH="393480" progId="Equation.3">
                  <p:embed/>
                  <p:pic>
                    <p:nvPicPr>
                      <p:cNvPr id="66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967164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8839200" y="6477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Normalization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The response of a derivative of Gaussian filter to a perfect step edge decreases as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/>
              <a:t> increases</a:t>
            </a:r>
          </a:p>
          <a:p>
            <a:endParaRPr lang="en-US"/>
          </a:p>
        </p:txBody>
      </p:sp>
      <p:pic>
        <p:nvPicPr>
          <p:cNvPr id="18437" name="Picture 4" descr="deriv_shad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2209800"/>
            <a:ext cx="48514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Freeform 5"/>
          <p:cNvSpPr>
            <a:spLocks/>
          </p:cNvSpPr>
          <p:nvPr/>
        </p:nvSpPr>
        <p:spPr bwMode="auto">
          <a:xfrm>
            <a:off x="4419600" y="2493963"/>
            <a:ext cx="3810000" cy="2952750"/>
          </a:xfrm>
          <a:custGeom>
            <a:avLst/>
            <a:gdLst>
              <a:gd name="T0" fmla="*/ 0 w 2400"/>
              <a:gd name="T1" fmla="*/ 0 h 1872"/>
              <a:gd name="T2" fmla="*/ 2147483647 w 2400"/>
              <a:gd name="T3" fmla="*/ 0 h 1872"/>
              <a:gd name="T4" fmla="*/ 2147483647 w 2400"/>
              <a:gd name="T5" fmla="*/ 2147483647 h 1872"/>
              <a:gd name="T6" fmla="*/ 2147483647 w 2400"/>
              <a:gd name="T7" fmla="*/ 2147483647 h 1872"/>
              <a:gd name="T8" fmla="*/ 0 60000 65536"/>
              <a:gd name="T9" fmla="*/ 0 60000 65536"/>
              <a:gd name="T10" fmla="*/ 0 60000 65536"/>
              <a:gd name="T11" fmla="*/ 0 60000 65536"/>
              <a:gd name="T12" fmla="*/ 0 w 2400"/>
              <a:gd name="T13" fmla="*/ 0 h 1872"/>
              <a:gd name="T14" fmla="*/ 2400 w 2400"/>
              <a:gd name="T15" fmla="*/ 1872 h 18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0" h="1872">
                <a:moveTo>
                  <a:pt x="0" y="0"/>
                </a:moveTo>
                <a:lnTo>
                  <a:pt x="1200" y="0"/>
                </a:lnTo>
                <a:lnTo>
                  <a:pt x="1200" y="1872"/>
                </a:lnTo>
                <a:lnTo>
                  <a:pt x="2400" y="187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Line 6"/>
          <p:cNvSpPr>
            <a:spLocks noChangeShapeType="1"/>
          </p:cNvSpPr>
          <p:nvPr/>
        </p:nvSpPr>
        <p:spPr bwMode="auto">
          <a:xfrm flipH="1">
            <a:off x="5791200" y="3124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3314" name="Object 7"/>
          <p:cNvGraphicFramePr>
            <a:graphicFrameLocks noChangeAspect="1"/>
          </p:cNvGraphicFramePr>
          <p:nvPr/>
        </p:nvGraphicFramePr>
        <p:xfrm>
          <a:off x="6781800" y="2711450"/>
          <a:ext cx="8890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00" imgH="419040" progId="Equation.3">
                  <p:embed/>
                </p:oleObj>
              </mc:Choice>
              <mc:Fallback>
                <p:oleObj name="Equation" r:id="rId4" imgW="469800" imgH="419040" progId="Equation.3">
                  <p:embed/>
                  <p:pic>
                    <p:nvPicPr>
                      <p:cNvPr id="133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711450"/>
                        <a:ext cx="889000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33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Normalization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The response of a derivative of Gaussian filter to a perfect step edge decreases as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/>
              <a:t> increases</a:t>
            </a:r>
          </a:p>
          <a:p>
            <a:pPr>
              <a:buFontTx/>
              <a:buChar char="•"/>
            </a:pPr>
            <a:r>
              <a:rPr lang="en-US"/>
              <a:t>To keep response the same (scale-invariant), must multiply Gaussian derivative by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</a:p>
          <a:p>
            <a:pPr>
              <a:buFontTx/>
              <a:buChar char="•"/>
            </a:pPr>
            <a:r>
              <a:rPr lang="en-US"/>
              <a:t>Laplacian is the second Gaussian derivative, so it must be multiplied by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baseline="30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456981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Scale Normalization</a:t>
            </a:r>
          </a:p>
        </p:txBody>
      </p:sp>
      <p:sp>
        <p:nvSpPr>
          <p:cNvPr id="51203" name="Text Box 5"/>
          <p:cNvSpPr txBox="1">
            <a:spLocks noChangeArrowheads="1"/>
          </p:cNvSpPr>
          <p:nvPr/>
        </p:nvSpPr>
        <p:spPr bwMode="auto">
          <a:xfrm>
            <a:off x="5470525" y="873126"/>
            <a:ext cx="184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135314" y="3494088"/>
            <a:ext cx="7361237" cy="2601912"/>
            <a:chOff x="1015" y="2201"/>
            <a:chExt cx="4637" cy="1639"/>
          </a:xfrm>
        </p:grpSpPr>
        <p:pic>
          <p:nvPicPr>
            <p:cNvPr id="51212" name="Picture 4" descr="scale_normalization"/>
            <p:cNvPicPr>
              <a:picLocks noChangeAspect="1" noChangeArrowheads="1"/>
            </p:cNvPicPr>
            <p:nvPr/>
          </p:nvPicPr>
          <p:blipFill>
            <a:blip r:embed="rId3" cstate="print"/>
            <a:srcRect l="16364" t="47470"/>
            <a:stretch>
              <a:fillRect/>
            </a:stretch>
          </p:blipFill>
          <p:spPr bwMode="auto">
            <a:xfrm>
              <a:off x="1015" y="2201"/>
              <a:ext cx="4637" cy="1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3" name="Text Box 7"/>
            <p:cNvSpPr txBox="1">
              <a:spLocks noChangeArrowheads="1"/>
            </p:cNvSpPr>
            <p:nvPr/>
          </p:nvSpPr>
          <p:spPr bwMode="auto">
            <a:xfrm>
              <a:off x="1967" y="2243"/>
              <a:ext cx="2516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Scale-normalized Laplacian response</a:t>
              </a:r>
            </a:p>
          </p:txBody>
        </p:sp>
      </p:grpSp>
      <p:pic>
        <p:nvPicPr>
          <p:cNvPr id="51205" name="Picture 9" descr="scale_unno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1217614"/>
            <a:ext cx="8801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4813300" y="1122363"/>
            <a:ext cx="363855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Unnormalized Laplacian response</a:t>
            </a:r>
          </a:p>
        </p:txBody>
      </p:sp>
      <p:sp>
        <p:nvSpPr>
          <p:cNvPr id="51207" name="Text Box 8"/>
          <p:cNvSpPr txBox="1">
            <a:spLocks noChangeArrowheads="1"/>
          </p:cNvSpPr>
          <p:nvPr/>
        </p:nvSpPr>
        <p:spPr bwMode="auto">
          <a:xfrm>
            <a:off x="1676400" y="1081088"/>
            <a:ext cx="16764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Original signal</a:t>
            </a:r>
          </a:p>
        </p:txBody>
      </p:sp>
      <p:sp>
        <p:nvSpPr>
          <p:cNvPr id="51208" name="Rectangle 10"/>
          <p:cNvSpPr>
            <a:spLocks noChangeArrowheads="1"/>
          </p:cNvSpPr>
          <p:nvPr/>
        </p:nvSpPr>
        <p:spPr bwMode="auto">
          <a:xfrm>
            <a:off x="2133600" y="3352800"/>
            <a:ext cx="685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7623175" y="5943600"/>
            <a:ext cx="1250950" cy="757238"/>
            <a:chOff x="3842" y="3744"/>
            <a:chExt cx="788" cy="477"/>
          </a:xfrm>
        </p:grpSpPr>
        <p:sp>
          <p:nvSpPr>
            <p:cNvPr id="51210" name="Text Box 11"/>
            <p:cNvSpPr txBox="1">
              <a:spLocks noChangeArrowheads="1"/>
            </p:cNvSpPr>
            <p:nvPr/>
          </p:nvSpPr>
          <p:spPr bwMode="auto">
            <a:xfrm>
              <a:off x="3842" y="3990"/>
              <a:ext cx="7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FF0000"/>
                  </a:solidFill>
                </a:rPr>
                <a:t>maximum</a:t>
              </a:r>
            </a:p>
          </p:txBody>
        </p:sp>
        <p:sp>
          <p:nvSpPr>
            <p:cNvPr id="51211" name="Line 13"/>
            <p:cNvSpPr>
              <a:spLocks noChangeShapeType="1"/>
            </p:cNvSpPr>
            <p:nvPr/>
          </p:nvSpPr>
          <p:spPr bwMode="auto">
            <a:xfrm flipV="1">
              <a:off x="4272" y="3744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9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 in 2D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Laplacian of Gaussian: Circularly symmetric operator for blob detection in 2D</a:t>
            </a:r>
          </a:p>
        </p:txBody>
      </p:sp>
      <p:pic>
        <p:nvPicPr>
          <p:cNvPr id="20485" name="Picture 4" descr="log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8288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5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3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482" name="Object 6"/>
          <p:cNvGraphicFramePr>
            <a:graphicFrameLocks noGrp="1" noChangeAspect="1"/>
          </p:cNvGraphicFramePr>
          <p:nvPr>
            <p:ph idx="4294967295"/>
          </p:nvPr>
        </p:nvGraphicFramePr>
        <p:xfrm>
          <a:off x="5030788" y="4987925"/>
          <a:ext cx="5180012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74640" imgH="482400" progId="Equation.3">
                  <p:embed/>
                </p:oleObj>
              </mc:Choice>
              <mc:Fallback>
                <p:oleObj name="Equation" r:id="rId5" imgW="1574640" imgH="482400" progId="Equation.3">
                  <p:embed/>
                  <p:pic>
                    <p:nvPicPr>
                      <p:cNvPr id="204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4987925"/>
                        <a:ext cx="5180012" cy="158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839914" y="5500688"/>
            <a:ext cx="30368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Scale-normalized:</a:t>
            </a:r>
          </a:p>
        </p:txBody>
      </p:sp>
    </p:spTree>
    <p:extLst>
      <p:ext uri="{BB962C8B-B14F-4D97-AF65-F5344CB8AC3E}">
        <p14:creationId xmlns:p14="http://schemas.microsoft.com/office/powerpoint/2010/main" val="1641415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Selection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400" dirty="0"/>
              <a:t>At what scale does the Laplacian achieve a maximum response to a binary circle of radius r?</a:t>
            </a:r>
          </a:p>
        </p:txBody>
      </p:sp>
      <p:sp>
        <p:nvSpPr>
          <p:cNvPr id="53252" name="Rectangle 7"/>
          <p:cNvSpPr>
            <a:spLocks noChangeArrowheads="1"/>
          </p:cNvSpPr>
          <p:nvPr/>
        </p:nvSpPr>
        <p:spPr bwMode="auto">
          <a:xfrm>
            <a:off x="2057400" y="4049713"/>
            <a:ext cx="23622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3" name="Oval 8"/>
          <p:cNvSpPr>
            <a:spLocks noChangeArrowheads="1"/>
          </p:cNvSpPr>
          <p:nvPr/>
        </p:nvSpPr>
        <p:spPr bwMode="auto">
          <a:xfrm>
            <a:off x="2590800" y="4506913"/>
            <a:ext cx="1295400" cy="1295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Line 13"/>
          <p:cNvSpPr>
            <a:spLocks noChangeShapeType="1"/>
          </p:cNvSpPr>
          <p:nvPr/>
        </p:nvSpPr>
        <p:spPr bwMode="auto">
          <a:xfrm>
            <a:off x="3276600" y="5116513"/>
            <a:ext cx="6096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5" name="Text Box 14"/>
          <p:cNvSpPr txBox="1">
            <a:spLocks noChangeArrowheads="1"/>
          </p:cNvSpPr>
          <p:nvPr/>
        </p:nvSpPr>
        <p:spPr bwMode="auto">
          <a:xfrm>
            <a:off x="3352801" y="5040313"/>
            <a:ext cx="3032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53256" name="Text Box 19"/>
          <p:cNvSpPr txBox="1">
            <a:spLocks noChangeArrowheads="1"/>
          </p:cNvSpPr>
          <p:nvPr/>
        </p:nvSpPr>
        <p:spPr bwMode="auto">
          <a:xfrm>
            <a:off x="2895600" y="6335713"/>
            <a:ext cx="806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</a:p>
        </p:txBody>
      </p:sp>
      <p:pic>
        <p:nvPicPr>
          <p:cNvPr id="53257" name="Picture 4" descr="log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3897313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5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125913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9" name="Text Box 19"/>
          <p:cNvSpPr txBox="1">
            <a:spLocks noChangeArrowheads="1"/>
          </p:cNvSpPr>
          <p:nvPr/>
        </p:nvSpPr>
        <p:spPr bwMode="auto">
          <a:xfrm>
            <a:off x="6781801" y="6335714"/>
            <a:ext cx="11715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33756789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Selection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400"/>
              <a:t>At what scale does the Laplacian achieve a maximum response to a binary circle of radius r?</a:t>
            </a:r>
          </a:p>
          <a:p>
            <a:pPr>
              <a:buFontTx/>
              <a:buChar char="•"/>
            </a:pPr>
            <a:r>
              <a:rPr lang="en-US" sz="2400"/>
              <a:t>To get maximum response, the zeros of the Laplacian have to be aligned with the circle</a:t>
            </a:r>
          </a:p>
          <a:p>
            <a:pPr>
              <a:buFontTx/>
              <a:buChar char="•"/>
            </a:pPr>
            <a:r>
              <a:rPr lang="en-US" sz="2400"/>
              <a:t>The Laplacian is given by (up to scale):</a:t>
            </a:r>
            <a:br>
              <a:rPr lang="en-US" sz="2400"/>
            </a:br>
            <a:br>
              <a:rPr lang="en-US" sz="1600"/>
            </a:br>
            <a:endParaRPr lang="en-US" sz="1600"/>
          </a:p>
          <a:p>
            <a:pPr>
              <a:buFontTx/>
              <a:buChar char="•"/>
            </a:pPr>
            <a:r>
              <a:rPr lang="en-US" sz="2400"/>
              <a:t>Therefore, the maximum response occurs at </a:t>
            </a:r>
          </a:p>
          <a:p>
            <a:pPr>
              <a:buFontTx/>
              <a:buChar char="•"/>
            </a:pPr>
            <a:endParaRPr lang="en-US" sz="2400"/>
          </a:p>
          <a:p>
            <a:pPr>
              <a:buFontTx/>
              <a:buChar char="•"/>
            </a:pPr>
            <a:endParaRPr lang="en-US" sz="2400"/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2057400" y="4049713"/>
            <a:ext cx="23622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Oval 8"/>
          <p:cNvSpPr>
            <a:spLocks noChangeArrowheads="1"/>
          </p:cNvSpPr>
          <p:nvPr/>
        </p:nvSpPr>
        <p:spPr bwMode="auto">
          <a:xfrm>
            <a:off x="2590800" y="4506913"/>
            <a:ext cx="1295400" cy="1295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Line 13"/>
          <p:cNvSpPr>
            <a:spLocks noChangeShapeType="1"/>
          </p:cNvSpPr>
          <p:nvPr/>
        </p:nvSpPr>
        <p:spPr bwMode="auto">
          <a:xfrm>
            <a:off x="3276600" y="5116513"/>
            <a:ext cx="6096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Text Box 14"/>
          <p:cNvSpPr txBox="1">
            <a:spLocks noChangeArrowheads="1"/>
          </p:cNvSpPr>
          <p:nvPr/>
        </p:nvSpPr>
        <p:spPr bwMode="auto">
          <a:xfrm>
            <a:off x="3352801" y="5040313"/>
            <a:ext cx="3032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21514" name="Text Box 19"/>
          <p:cNvSpPr txBox="1">
            <a:spLocks noChangeArrowheads="1"/>
          </p:cNvSpPr>
          <p:nvPr/>
        </p:nvSpPr>
        <p:spPr bwMode="auto">
          <a:xfrm>
            <a:off x="2895600" y="6335713"/>
            <a:ext cx="806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</a:p>
        </p:txBody>
      </p:sp>
      <p:graphicFrame>
        <p:nvGraphicFramePr>
          <p:cNvPr id="150530" name="Object 22"/>
          <p:cNvGraphicFramePr>
            <a:graphicFrameLocks noChangeAspect="1"/>
          </p:cNvGraphicFramePr>
          <p:nvPr/>
        </p:nvGraphicFramePr>
        <p:xfrm>
          <a:off x="3810000" y="2895600"/>
          <a:ext cx="40386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253800" progId="Equation.3">
                  <p:embed/>
                </p:oleObj>
              </mc:Choice>
              <mc:Fallback>
                <p:oleObj name="Equation" r:id="rId3" imgW="1663560" imgH="253800" progId="Equation.3">
                  <p:embed/>
                  <p:pic>
                    <p:nvPicPr>
                      <p:cNvPr id="15053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95600"/>
                        <a:ext cx="4038600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03" name="Object 4"/>
          <p:cNvGraphicFramePr>
            <a:graphicFrameLocks noChangeAspect="1"/>
          </p:cNvGraphicFramePr>
          <p:nvPr/>
        </p:nvGraphicFramePr>
        <p:xfrm>
          <a:off x="8580439" y="3363914"/>
          <a:ext cx="166052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85800" imgH="215640" progId="Equation.3">
                  <p:embed/>
                </p:oleObj>
              </mc:Choice>
              <mc:Fallback>
                <p:oleObj name="Equation" r:id="rId5" imgW="685800" imgH="215640" progId="Equation.3">
                  <p:embed/>
                  <p:pic>
                    <p:nvPicPr>
                      <p:cNvPr id="1536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0439" y="3363914"/>
                        <a:ext cx="1660525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15" name="Group 19"/>
          <p:cNvGrpSpPr>
            <a:grpSpLocks/>
          </p:cNvGrpSpPr>
          <p:nvPr/>
        </p:nvGrpSpPr>
        <p:grpSpPr bwMode="auto">
          <a:xfrm>
            <a:off x="5350834" y="3962400"/>
            <a:ext cx="3975731" cy="2672712"/>
            <a:chOff x="3778710" y="3740117"/>
            <a:chExt cx="4298490" cy="2889283"/>
          </a:xfrm>
        </p:grpSpPr>
        <p:sp>
          <p:nvSpPr>
            <p:cNvPr id="21516" name="Freeform 13"/>
            <p:cNvSpPr>
              <a:spLocks/>
            </p:cNvSpPr>
            <p:nvPr/>
          </p:nvSpPr>
          <p:spPr bwMode="auto">
            <a:xfrm>
              <a:off x="4996303" y="3740117"/>
              <a:ext cx="2636355" cy="1456840"/>
            </a:xfrm>
            <a:custGeom>
              <a:avLst/>
              <a:gdLst>
                <a:gd name="T0" fmla="*/ 0 w 3146156"/>
                <a:gd name="T1" fmla="*/ 0 h 1456840"/>
                <a:gd name="T2" fmla="*/ 818179 w 3146156"/>
                <a:gd name="T3" fmla="*/ 0 h 1456840"/>
                <a:gd name="T4" fmla="*/ 818179 w 3146156"/>
                <a:gd name="T5" fmla="*/ 1456840 h 1456840"/>
                <a:gd name="T6" fmla="*/ 1792202 w 3146156"/>
                <a:gd name="T7" fmla="*/ 1456840 h 1456840"/>
                <a:gd name="T8" fmla="*/ 1792202 w 3146156"/>
                <a:gd name="T9" fmla="*/ 0 h 1456840"/>
                <a:gd name="T10" fmla="*/ 2636355 w 3146156"/>
                <a:gd name="T11" fmla="*/ 0 h 14568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6156"/>
                <a:gd name="T19" fmla="*/ 0 h 1456840"/>
                <a:gd name="T20" fmla="*/ 3146156 w 3146156"/>
                <a:gd name="T21" fmla="*/ 1456840 h 14568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6156" h="1456840">
                  <a:moveTo>
                    <a:pt x="0" y="0"/>
                  </a:moveTo>
                  <a:lnTo>
                    <a:pt x="976393" y="0"/>
                  </a:lnTo>
                  <a:lnTo>
                    <a:pt x="976393" y="1456840"/>
                  </a:lnTo>
                  <a:lnTo>
                    <a:pt x="2138766" y="1456840"/>
                  </a:lnTo>
                  <a:lnTo>
                    <a:pt x="2138766" y="0"/>
                  </a:lnTo>
                  <a:lnTo>
                    <a:pt x="3146156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Freeform 14"/>
            <p:cNvSpPr>
              <a:spLocks/>
            </p:cNvSpPr>
            <p:nvPr/>
          </p:nvSpPr>
          <p:spPr bwMode="auto">
            <a:xfrm>
              <a:off x="4525505" y="4234365"/>
              <a:ext cx="3551695" cy="2395035"/>
            </a:xfrm>
            <a:custGeom>
              <a:avLst/>
              <a:gdLst>
                <a:gd name="T0" fmla="*/ 0 w 3551695"/>
                <a:gd name="T1" fmla="*/ 560190 h 2806917"/>
                <a:gd name="T2" fmla="*/ 402956 w 3551695"/>
                <a:gd name="T3" fmla="*/ 375053 h 2806917"/>
                <a:gd name="T4" fmla="*/ 884695 w 3551695"/>
                <a:gd name="T5" fmla="*/ 54367 h 2806917"/>
                <a:gd name="T6" fmla="*/ 1189498 w 3551695"/>
                <a:gd name="T7" fmla="*/ 574515 h 2806917"/>
                <a:gd name="T8" fmla="*/ 1494298 w 3551695"/>
                <a:gd name="T9" fmla="*/ 1939905 h 2806917"/>
                <a:gd name="T10" fmla="*/ 1799098 w 3551695"/>
                <a:gd name="T11" fmla="*/ 2395035 h 2806917"/>
                <a:gd name="T12" fmla="*/ 2103895 w 3551695"/>
                <a:gd name="T13" fmla="*/ 1939905 h 2806917"/>
                <a:gd name="T14" fmla="*/ 2355743 w 3551695"/>
                <a:gd name="T15" fmla="*/ 705656 h 2806917"/>
                <a:gd name="T16" fmla="*/ 2713495 w 3551695"/>
                <a:gd name="T17" fmla="*/ 54366 h 2806917"/>
                <a:gd name="T18" fmla="*/ 3170695 w 3551695"/>
                <a:gd name="T19" fmla="*/ 379459 h 2806917"/>
                <a:gd name="T20" fmla="*/ 3551695 w 3551695"/>
                <a:gd name="T21" fmla="*/ 574515 h 28069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51695"/>
                <a:gd name="T34" fmla="*/ 0 h 2806917"/>
                <a:gd name="T35" fmla="*/ 3551695 w 3551695"/>
                <a:gd name="T36" fmla="*/ 2806917 h 28069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51695" h="2806917">
                  <a:moveTo>
                    <a:pt x="0" y="656528"/>
                  </a:moveTo>
                  <a:cubicBezTo>
                    <a:pt x="134319" y="584203"/>
                    <a:pt x="255507" y="538354"/>
                    <a:pt x="402956" y="439552"/>
                  </a:cubicBezTo>
                  <a:cubicBezTo>
                    <a:pt x="550405" y="340750"/>
                    <a:pt x="753605" y="24756"/>
                    <a:pt x="884695" y="63717"/>
                  </a:cubicBezTo>
                  <a:cubicBezTo>
                    <a:pt x="1015785" y="102678"/>
                    <a:pt x="1087895" y="305016"/>
                    <a:pt x="1189495" y="673316"/>
                  </a:cubicBezTo>
                  <a:cubicBezTo>
                    <a:pt x="1291095" y="1041616"/>
                    <a:pt x="1392695" y="1917916"/>
                    <a:pt x="1494295" y="2273516"/>
                  </a:cubicBezTo>
                  <a:cubicBezTo>
                    <a:pt x="1595895" y="2629116"/>
                    <a:pt x="1697495" y="2806917"/>
                    <a:pt x="1799095" y="2806917"/>
                  </a:cubicBezTo>
                  <a:cubicBezTo>
                    <a:pt x="1900695" y="2806917"/>
                    <a:pt x="2011121" y="2603500"/>
                    <a:pt x="2103895" y="2273516"/>
                  </a:cubicBezTo>
                  <a:cubicBezTo>
                    <a:pt x="2196669" y="1943532"/>
                    <a:pt x="2255003" y="1242881"/>
                    <a:pt x="2355742" y="827010"/>
                  </a:cubicBezTo>
                  <a:cubicBezTo>
                    <a:pt x="2451315" y="418242"/>
                    <a:pt x="2577670" y="127432"/>
                    <a:pt x="2713495" y="63716"/>
                  </a:cubicBezTo>
                  <a:cubicBezTo>
                    <a:pt x="2849320" y="0"/>
                    <a:pt x="3030995" y="343116"/>
                    <a:pt x="3170695" y="444716"/>
                  </a:cubicBezTo>
                  <a:cubicBezTo>
                    <a:pt x="3310395" y="546316"/>
                    <a:pt x="3474204" y="626821"/>
                    <a:pt x="3551695" y="673316"/>
                  </a:cubicBez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Text Box 19"/>
            <p:cNvSpPr txBox="1">
              <a:spLocks noChangeArrowheads="1"/>
            </p:cNvSpPr>
            <p:nvPr/>
          </p:nvSpPr>
          <p:spPr bwMode="auto">
            <a:xfrm>
              <a:off x="3778710" y="4112156"/>
              <a:ext cx="781992" cy="39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circle</a:t>
              </a:r>
            </a:p>
          </p:txBody>
        </p:sp>
        <p:sp>
          <p:nvSpPr>
            <p:cNvPr id="21519" name="Text Box 19"/>
            <p:cNvSpPr txBox="1">
              <a:spLocks noChangeArrowheads="1"/>
            </p:cNvSpPr>
            <p:nvPr/>
          </p:nvSpPr>
          <p:spPr bwMode="auto">
            <a:xfrm>
              <a:off x="4172441" y="5677272"/>
              <a:ext cx="1267271" cy="39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Laplacian</a:t>
              </a:r>
            </a:p>
          </p:txBody>
        </p:sp>
        <p:cxnSp>
          <p:nvCxnSpPr>
            <p:cNvPr id="21520" name="Straight Arrow Connector 17"/>
            <p:cNvCxnSpPr>
              <a:cxnSpLocks noChangeShapeType="1"/>
            </p:cNvCxnSpPr>
            <p:nvPr/>
          </p:nvCxnSpPr>
          <p:spPr bwMode="auto">
            <a:xfrm flipV="1">
              <a:off x="4466684" y="3834506"/>
              <a:ext cx="776777" cy="39985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21" name="Straight Arrow Connector 18"/>
            <p:cNvCxnSpPr>
              <a:cxnSpLocks noChangeShapeType="1"/>
              <a:stCxn id="21519" idx="3"/>
            </p:cNvCxnSpPr>
            <p:nvPr/>
          </p:nvCxnSpPr>
          <p:spPr bwMode="auto">
            <a:xfrm flipV="1">
              <a:off x="5439712" y="5741805"/>
              <a:ext cx="362045" cy="13509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21" name="Straight Connector 20"/>
          <p:cNvCxnSpPr/>
          <p:nvPr/>
        </p:nvCxnSpPr>
        <p:spPr bwMode="auto">
          <a:xfrm>
            <a:off x="6705600" y="5303520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8627433" y="5068552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585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Scale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We define the characteristic scale of a blob as the scale that produces peak of Laplacian response in the blob center</a:t>
            </a:r>
          </a:p>
        </p:txBody>
      </p:sp>
      <p:grpSp>
        <p:nvGrpSpPr>
          <p:cNvPr id="54276" name="Group 16"/>
          <p:cNvGrpSpPr>
            <a:grpSpLocks/>
          </p:cNvGrpSpPr>
          <p:nvPr/>
        </p:nvGrpSpPr>
        <p:grpSpPr bwMode="auto">
          <a:xfrm>
            <a:off x="3429000" y="2413000"/>
            <a:ext cx="5486400" cy="2768600"/>
            <a:chOff x="576" y="1184"/>
            <a:chExt cx="4464" cy="2252"/>
          </a:xfrm>
        </p:grpSpPr>
        <p:pic>
          <p:nvPicPr>
            <p:cNvPr id="54281" name="Picture 15" descr="scale_selecti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6" y="1184"/>
              <a:ext cx="4464" cy="2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82" name="Oval 8"/>
            <p:cNvSpPr>
              <a:spLocks noChangeArrowheads="1"/>
            </p:cNvSpPr>
            <p:nvPr/>
          </p:nvSpPr>
          <p:spPr bwMode="auto">
            <a:xfrm>
              <a:off x="1349" y="1863"/>
              <a:ext cx="706" cy="68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277" name="Line 10"/>
          <p:cNvSpPr>
            <a:spLocks noChangeShapeType="1"/>
          </p:cNvSpPr>
          <p:nvPr/>
        </p:nvSpPr>
        <p:spPr bwMode="auto">
          <a:xfrm flipH="1" flipV="1">
            <a:off x="4876800" y="4129088"/>
            <a:ext cx="381000" cy="15097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78" name="Line 11"/>
          <p:cNvSpPr>
            <a:spLocks noChangeShapeType="1"/>
          </p:cNvSpPr>
          <p:nvPr/>
        </p:nvSpPr>
        <p:spPr bwMode="auto">
          <a:xfrm flipV="1">
            <a:off x="7772400" y="5029200"/>
            <a:ext cx="228600" cy="685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79" name="Text Box 12"/>
          <p:cNvSpPr txBox="1">
            <a:spLocks noChangeArrowheads="1"/>
          </p:cNvSpPr>
          <p:nvPr/>
        </p:nvSpPr>
        <p:spPr bwMode="auto">
          <a:xfrm>
            <a:off x="4635500" y="5500688"/>
            <a:ext cx="32131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characteristic scale</a:t>
            </a:r>
          </a:p>
        </p:txBody>
      </p:sp>
      <p:sp>
        <p:nvSpPr>
          <p:cNvPr id="54280" name="Rectangle 17"/>
          <p:cNvSpPr>
            <a:spLocks noChangeArrowheads="1"/>
          </p:cNvSpPr>
          <p:nvPr/>
        </p:nvSpPr>
        <p:spPr bwMode="auto">
          <a:xfrm>
            <a:off x="1981200" y="6156326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/>
              <a:t>T. Lindeberg (1998). </a:t>
            </a:r>
            <a:r>
              <a:rPr lang="en-US" sz="2000">
                <a:hlinkClick r:id="rId4" tooltip="http://www.nada.kth.se/cvap/abstracts/cvap198.html"/>
              </a:rPr>
              <a:t>"Feature detection with automatic scale selection."</a:t>
            </a:r>
            <a:r>
              <a:rPr lang="en-US" sz="2000"/>
              <a:t> </a:t>
            </a:r>
            <a:r>
              <a:rPr lang="en-US" sz="2000" i="1"/>
              <a:t>International Journal of Computer Vision</a:t>
            </a:r>
            <a:r>
              <a:rPr lang="en-US" sz="2000"/>
              <a:t> </a:t>
            </a:r>
            <a:r>
              <a:rPr lang="en-US" sz="2000" b="1"/>
              <a:t>30</a:t>
            </a:r>
            <a:r>
              <a:rPr lang="en-US" sz="2000"/>
              <a:t> (2): pp 77--116. </a:t>
            </a:r>
          </a:p>
        </p:txBody>
      </p:sp>
    </p:spTree>
    <p:extLst>
      <p:ext uri="{BB962C8B-B14F-4D97-AF65-F5344CB8AC3E}">
        <p14:creationId xmlns:p14="http://schemas.microsoft.com/office/powerpoint/2010/main" val="14811892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Convolve image with scale-normalized </a:t>
            </a:r>
            <a:r>
              <a:rPr lang="en-US" dirty="0" err="1"/>
              <a:t>Laplacian</a:t>
            </a:r>
            <a:r>
              <a:rPr lang="en-US" dirty="0"/>
              <a:t> at several scales</a:t>
            </a:r>
          </a:p>
        </p:txBody>
      </p:sp>
    </p:spTree>
    <p:extLst>
      <p:ext uri="{BB962C8B-B14F-4D97-AF65-F5344CB8AC3E}">
        <p14:creationId xmlns:p14="http://schemas.microsoft.com/office/powerpoint/2010/main" val="32534583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Detector: Example</a:t>
            </a:r>
          </a:p>
        </p:txBody>
      </p:sp>
      <p:pic>
        <p:nvPicPr>
          <p:cNvPr id="56323" name="Picture 4" descr="butterfl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752600"/>
            <a:ext cx="5181600" cy="37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4535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Detector: Example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62596" name="Picture 4" descr="pyramid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7" name="Picture 5" descr="pyramid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8" name="Picture 6" descr="pyramid_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9" name="Picture 7" descr="pyramid_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0" name="Picture 8" descr="pyramid_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1" name="Picture 9" descr="pyramid_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2" name="Picture 10" descr="pyramid_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3" name="Picture 11" descr="pyramid_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4" name="Picture 12" descr="pyramid_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5" name="Picture 13" descr="pyramid_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355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3" cstate="print"/>
          <a:srcRect t="49619"/>
          <a:stretch>
            <a:fillRect/>
          </a:stretch>
        </p:blipFill>
        <p:spPr bwMode="auto">
          <a:xfrm>
            <a:off x="3340100" y="3429001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1933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Partial Derivatives of an Image</a:t>
            </a:r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3" cstate="print"/>
          <a:srcRect l="48772" t="2193" r="5710" b="50317"/>
          <a:stretch>
            <a:fillRect/>
          </a:stretch>
        </p:blipFill>
        <p:spPr bwMode="auto">
          <a:xfrm>
            <a:off x="12366625" y="1384301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Box 4"/>
          <p:cNvSpPr txBox="1">
            <a:spLocks noChangeArrowheads="1"/>
          </p:cNvSpPr>
          <p:nvPr/>
        </p:nvSpPr>
        <p:spPr bwMode="auto">
          <a:xfrm>
            <a:off x="3000376" y="5939136"/>
            <a:ext cx="6296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Which shows changes with respect to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?</a:t>
            </a: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3" cstate="print"/>
          <a:srcRect t="2129" r="51144" b="50381"/>
          <a:stretch>
            <a:fillRect/>
          </a:stretch>
        </p:blipFill>
        <p:spPr bwMode="auto">
          <a:xfrm>
            <a:off x="4800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780464" y="4676775"/>
            <a:ext cx="547687" cy="1016000"/>
            <a:chOff x="4097330" y="1789047"/>
            <a:chExt cx="547696" cy="1015663"/>
          </a:xfrm>
        </p:grpSpPr>
        <p:sp>
          <p:nvSpPr>
            <p:cNvPr id="616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dirty="0">
                  <a:solidFill>
                    <a:srgbClr val="000000"/>
                  </a:solidFill>
                  <a:latin typeface="Arial" pitchFamily="34" charset="0"/>
                  <a:cs typeface="+mn-cs"/>
                </a:rPr>
                <a:t>-1     1</a:t>
              </a:r>
            </a:p>
          </p:txBody>
        </p:sp>
        <p:cxnSp>
          <p:nvCxnSpPr>
            <p:cNvPr id="6164" name="Straight Connector 27"/>
            <p:cNvCxnSpPr>
              <a:cxnSpLocks noChangeShapeType="1"/>
              <a:stCxn id="6163" idx="1"/>
              <a:endCxn id="616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9929814" y="4676775"/>
            <a:ext cx="547687" cy="1016000"/>
            <a:chOff x="4097330" y="1789047"/>
            <a:chExt cx="547696" cy="1015663"/>
          </a:xfrm>
        </p:grpSpPr>
        <p:sp>
          <p:nvSpPr>
            <p:cNvPr id="6161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dirty="0">
                  <a:solidFill>
                    <a:srgbClr val="000000"/>
                  </a:solidFill>
                  <a:latin typeface="Arial" pitchFamily="34" charset="0"/>
                  <a:cs typeface="+mn-cs"/>
                </a:rPr>
                <a:t>1     -1</a:t>
              </a:r>
            </a:p>
          </p:txBody>
        </p:sp>
        <p:cxnSp>
          <p:nvCxnSpPr>
            <p:cNvPr id="6162" name="Straight Connector 27"/>
            <p:cNvCxnSpPr>
              <a:cxnSpLocks noChangeShapeType="1"/>
              <a:stCxn id="6161" idx="1"/>
              <a:endCxn id="6161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9345613" y="5005389"/>
            <a:ext cx="876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pitchFamily="34" charset="0"/>
                <a:cs typeface="+mn-cs"/>
              </a:rPr>
              <a:t>or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860550" y="4999039"/>
            <a:ext cx="1168400" cy="554037"/>
            <a:chOff x="336492" y="4999059"/>
            <a:chExt cx="1168400" cy="554038"/>
          </a:xfrm>
        </p:grpSpPr>
        <p:sp>
          <p:nvSpPr>
            <p:cNvPr id="6159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>
                  <a:solidFill>
                    <a:srgbClr val="000000"/>
                  </a:solidFill>
                  <a:latin typeface="Arial" pitchFamily="34" charset="0"/>
                  <a:cs typeface="+mn-cs"/>
                </a:rPr>
                <a:t>-1    1</a:t>
              </a:r>
            </a:p>
          </p:txBody>
        </p:sp>
        <p:cxnSp>
          <p:nvCxnSpPr>
            <p:cNvPr id="6160" name="Straight Connector 15"/>
            <p:cNvCxnSpPr>
              <a:cxnSpLocks noChangeShapeType="1"/>
              <a:stCxn id="6159" idx="0"/>
              <a:endCxn id="615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1075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520791"/>
              </p:ext>
            </p:extLst>
          </p:nvPr>
        </p:nvGraphicFramePr>
        <p:xfrm>
          <a:off x="1824038" y="2765425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10754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2765425"/>
                        <a:ext cx="1431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703799"/>
              </p:ext>
            </p:extLst>
          </p:nvPr>
        </p:nvGraphicFramePr>
        <p:xfrm>
          <a:off x="8870950" y="2841625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760" imgH="393480" progId="Equation.3">
                  <p:embed/>
                </p:oleObj>
              </mc:Choice>
              <mc:Fallback>
                <p:oleObj name="Equation" r:id="rId6" imgW="545760" imgH="393480" progId="Equation.3">
                  <p:embed/>
                  <p:pic>
                    <p:nvPicPr>
                      <p:cNvPr id="1065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0950" y="2841625"/>
                        <a:ext cx="14319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96888" y="1199635"/>
            <a:ext cx="1561528" cy="1599129"/>
            <a:chOff x="496888" y="1199635"/>
            <a:chExt cx="1561528" cy="1599129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609600" y="1384301"/>
              <a:ext cx="105156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>
              <a:off x="609600" y="1384301"/>
              <a:ext cx="0" cy="10540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96888" y="242943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88" y="2429432"/>
                  <a:ext cx="24173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812708" y="1199635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2708" y="1199635"/>
                  <a:ext cx="245708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9268" r="-26829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/>
              <a:t>Convolve image with scale-normalized Laplacian at several scales</a:t>
            </a:r>
          </a:p>
          <a:p>
            <a:pPr marL="533400" indent="-533400">
              <a:buFontTx/>
              <a:buAutoNum type="arabicPeriod"/>
            </a:pPr>
            <a:r>
              <a:rPr lang="en-US"/>
              <a:t>Find maxima of squared Laplacian response in scale-space</a:t>
            </a:r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19400"/>
            <a:ext cx="28575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84266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Detector: Example</a:t>
            </a:r>
          </a:p>
        </p:txBody>
      </p:sp>
      <p:pic>
        <p:nvPicPr>
          <p:cNvPr id="58371" name="Picture 4" descr="butterfly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4738" y="1771650"/>
            <a:ext cx="514826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0876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1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Approximating the </a:t>
            </a:r>
            <a:r>
              <a:rPr lang="en-US" dirty="0" err="1"/>
              <a:t>Laplacian</a:t>
            </a:r>
            <a:r>
              <a:rPr lang="en-US" dirty="0"/>
              <a:t> with a difference of Gaussians:</a:t>
            </a:r>
          </a:p>
        </p:txBody>
      </p:sp>
      <p:graphicFrame>
        <p:nvGraphicFramePr>
          <p:cNvPr id="22530" name="Object 5"/>
          <p:cNvGraphicFramePr>
            <a:graphicFrameLocks noChangeAspect="1"/>
          </p:cNvGraphicFramePr>
          <p:nvPr/>
        </p:nvGraphicFramePr>
        <p:xfrm>
          <a:off x="1981200" y="2590801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20760" imgH="279360" progId="">
                  <p:embed/>
                </p:oleObj>
              </mc:Choice>
              <mc:Fallback>
                <p:oleObj name="Equation" r:id="rId3" imgW="2120760" imgH="279360" progId="">
                  <p:embed/>
                  <p:pic>
                    <p:nvPicPr>
                      <p:cNvPr id="2253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590801"/>
                        <a:ext cx="4311650" cy="569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6"/>
          <p:cNvGraphicFramePr>
            <a:graphicFrameLocks noChangeAspect="1"/>
          </p:cNvGraphicFramePr>
          <p:nvPr/>
        </p:nvGraphicFramePr>
        <p:xfrm>
          <a:off x="1981200" y="3794126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17360" imgH="203040" progId="">
                  <p:embed/>
                </p:oleObj>
              </mc:Choice>
              <mc:Fallback>
                <p:oleObj name="Equation" r:id="rId5" imgW="1917360" imgH="203040" progId="">
                  <p:embed/>
                  <p:pic>
                    <p:nvPicPr>
                      <p:cNvPr id="225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794126"/>
                        <a:ext cx="3886200" cy="411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3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2286001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 Box 12"/>
          <p:cNvSpPr txBox="1">
            <a:spLocks noChangeArrowheads="1"/>
          </p:cNvSpPr>
          <p:nvPr/>
        </p:nvSpPr>
        <p:spPr bwMode="auto">
          <a:xfrm>
            <a:off x="2133600" y="3124201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5" name="Text Box 13"/>
          <p:cNvSpPr txBox="1">
            <a:spLocks noChangeArrowheads="1"/>
          </p:cNvSpPr>
          <p:nvPr/>
        </p:nvSpPr>
        <p:spPr bwMode="auto">
          <a:xfrm>
            <a:off x="2073276" y="4175126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804227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276600" y="1143001"/>
          <a:ext cx="5784850" cy="425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032176" imgH="5906012" progId="PBrush">
                  <p:embed/>
                </p:oleObj>
              </mc:Choice>
              <mc:Fallback>
                <p:oleObj name="Bitmap Image" r:id="rId3" imgW="8032176" imgH="5906012" progId="PBrush">
                  <p:embed/>
                  <p:pic>
                    <p:nvPicPr>
                      <p:cNvPr id="2355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143001"/>
                        <a:ext cx="5784850" cy="425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Implementation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1752600" y="5791201"/>
            <a:ext cx="86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/>
              <a:t>David G. Lowe. </a:t>
            </a:r>
            <a:r>
              <a:rPr lang="en-US" sz="2000" b="1">
                <a:hlinkClick r:id="rId5"/>
              </a:rPr>
              <a:t>"Distinctive image features from scale-invariant keypoints.”</a:t>
            </a:r>
            <a:r>
              <a:rPr lang="en-US" sz="2000" b="1"/>
              <a:t> </a:t>
            </a:r>
            <a:r>
              <a:rPr lang="en-US" sz="2000" i="1"/>
              <a:t>IJCV</a:t>
            </a:r>
            <a:r>
              <a:rPr lang="en-US" sz="2000"/>
              <a:t> 60 (2), pp. 91-110, 2004. </a:t>
            </a:r>
          </a:p>
        </p:txBody>
      </p:sp>
    </p:spTree>
    <p:extLst>
      <p:ext uri="{BB962C8B-B14F-4D97-AF65-F5344CB8AC3E}">
        <p14:creationId xmlns:p14="http://schemas.microsoft.com/office/powerpoint/2010/main" val="29356672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 dirty="0">
                <a:ea typeface="굴림" pitchFamily="34" charset="-127"/>
              </a:rPr>
              <a:t>From Feature Detection to Feature Description</a:t>
            </a:r>
            <a:endParaRPr lang="en-US" sz="3300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Tx/>
              <a:buChar char="•"/>
            </a:pPr>
            <a:r>
              <a:rPr lang="en-US" sz="2400" dirty="0"/>
              <a:t>Scaled and rotated versions of the same neighborhood will give rise to blobs that are related by the same transformation</a:t>
            </a:r>
          </a:p>
          <a:p>
            <a:pPr marL="609600" indent="-609600">
              <a:buFontTx/>
              <a:buChar char="•"/>
            </a:pPr>
            <a:r>
              <a:rPr lang="en-US" sz="2400" dirty="0"/>
              <a:t>What to do if we want to compare the appearance of these image regions?</a:t>
            </a:r>
          </a:p>
          <a:p>
            <a:pPr marL="1009650" lvl="1" indent="-609600"/>
            <a:r>
              <a:rPr lang="en-US" sz="2400" i="1" dirty="0"/>
              <a:t>Normalization</a:t>
            </a:r>
            <a:r>
              <a:rPr lang="en-US" sz="2400" dirty="0"/>
              <a:t>: transform these regions into same-size circles</a:t>
            </a:r>
          </a:p>
          <a:p>
            <a:pPr marL="1009650" lvl="1" indent="-609600"/>
            <a:r>
              <a:rPr lang="en-US" sz="2400" dirty="0"/>
              <a:t>Problem: rotational ambiguity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9240" y="4648200"/>
            <a:ext cx="4892561" cy="1371600"/>
            <a:chOff x="152400" y="4419600"/>
            <a:chExt cx="5410200" cy="1516717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b="51050"/>
            <a:stretch>
              <a:fillRect/>
            </a:stretch>
          </p:blipFill>
          <p:spPr bwMode="auto">
            <a:xfrm>
              <a:off x="152400" y="4419600"/>
              <a:ext cx="5410200" cy="1516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/>
            <p:cNvSpPr/>
            <p:nvPr/>
          </p:nvSpPr>
          <p:spPr bwMode="auto">
            <a:xfrm>
              <a:off x="914400" y="4419600"/>
              <a:ext cx="1524000" cy="1490472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343400" y="5093208"/>
              <a:ext cx="457200" cy="447142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9" descr="patch1_circle_amb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4663968"/>
            <a:ext cx="1313704" cy="129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patch2_circle_amb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12366" y="4648200"/>
            <a:ext cx="1313704" cy="129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559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34" charset="-127"/>
              </a:rPr>
              <a:t>Eliminating Rotation Ambiguity</a:t>
            </a:r>
            <a:endParaRPr lang="en-US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914400"/>
            <a:ext cx="8229600" cy="5257800"/>
          </a:xfrm>
        </p:spPr>
        <p:txBody>
          <a:bodyPr/>
          <a:lstStyle/>
          <a:p>
            <a:pPr marL="609600" indent="-609600">
              <a:buFontTx/>
              <a:buChar char="•"/>
            </a:pPr>
            <a:r>
              <a:rPr lang="en-US"/>
              <a:t>To assign a unique orientation to circular image windows:</a:t>
            </a:r>
          </a:p>
          <a:p>
            <a:pPr marL="990600" lvl="1" indent="-533400"/>
            <a:r>
              <a:rPr lang="en-US"/>
              <a:t>Create histogram of local gradient directions in the patch</a:t>
            </a:r>
          </a:p>
          <a:p>
            <a:pPr marL="990600" lvl="1" indent="-533400"/>
            <a:r>
              <a:rPr lang="en-US"/>
              <a:t>Assign canonical orientation at peak of smoothed histogram</a:t>
            </a:r>
          </a:p>
        </p:txBody>
      </p:sp>
      <p:pic>
        <p:nvPicPr>
          <p:cNvPr id="66564" name="Picture 55" descr="descrip"/>
          <p:cNvPicPr>
            <a:picLocks noChangeAspect="1" noChangeArrowheads="1"/>
          </p:cNvPicPr>
          <p:nvPr/>
        </p:nvPicPr>
        <p:blipFill>
          <a:blip r:embed="rId3" cstate="print"/>
          <a:srcRect r="56557" b="8105"/>
          <a:stretch>
            <a:fillRect/>
          </a:stretch>
        </p:blipFill>
        <p:spPr bwMode="auto">
          <a:xfrm>
            <a:off x="2819400" y="3048001"/>
            <a:ext cx="2389188" cy="24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7640" name="Line 56"/>
          <p:cNvSpPr>
            <a:spLocks noChangeShapeType="1"/>
          </p:cNvSpPr>
          <p:nvPr/>
        </p:nvSpPr>
        <p:spPr bwMode="auto">
          <a:xfrm flipV="1">
            <a:off x="3886200" y="3276600"/>
            <a:ext cx="1371600" cy="1041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5468938" y="3425826"/>
            <a:ext cx="3827462" cy="2212975"/>
            <a:chOff x="2725" y="2782"/>
            <a:chExt cx="2411" cy="1394"/>
          </a:xfrm>
        </p:grpSpPr>
        <p:grpSp>
          <p:nvGrpSpPr>
            <p:cNvPr id="66567" name="Group 10"/>
            <p:cNvGrpSpPr>
              <a:grpSpLocks/>
            </p:cNvGrpSpPr>
            <p:nvPr/>
          </p:nvGrpSpPr>
          <p:grpSpPr bwMode="auto">
            <a:xfrm>
              <a:off x="3455" y="2782"/>
              <a:ext cx="1681" cy="1394"/>
              <a:chOff x="4080" y="3573"/>
              <a:chExt cx="1066" cy="699"/>
            </a:xfrm>
          </p:grpSpPr>
          <p:sp>
            <p:nvSpPr>
              <p:cNvPr id="66569" name="Freeform 11"/>
              <p:cNvSpPr>
                <a:spLocks/>
              </p:cNvSpPr>
              <p:nvPr/>
            </p:nvSpPr>
            <p:spPr bwMode="auto">
              <a:xfrm>
                <a:off x="4129" y="3573"/>
                <a:ext cx="958" cy="11"/>
              </a:xfrm>
              <a:custGeom>
                <a:avLst/>
                <a:gdLst>
                  <a:gd name="T0" fmla="*/ 0 w 8621"/>
                  <a:gd name="T1" fmla="*/ 0 h 101"/>
                  <a:gd name="T2" fmla="*/ 0 w 8621"/>
                  <a:gd name="T3" fmla="*/ 0 h 101"/>
                  <a:gd name="T4" fmla="*/ 0 w 8621"/>
                  <a:gd name="T5" fmla="*/ 0 h 101"/>
                  <a:gd name="T6" fmla="*/ 0 w 8621"/>
                  <a:gd name="T7" fmla="*/ 0 h 101"/>
                  <a:gd name="T8" fmla="*/ 0 w 8621"/>
                  <a:gd name="T9" fmla="*/ 0 h 101"/>
                  <a:gd name="T10" fmla="*/ 0 w 8621"/>
                  <a:gd name="T11" fmla="*/ 0 h 101"/>
                  <a:gd name="T12" fmla="*/ 0 w 8621"/>
                  <a:gd name="T13" fmla="*/ 0 h 101"/>
                  <a:gd name="T14" fmla="*/ 0 w 8621"/>
                  <a:gd name="T15" fmla="*/ 0 h 101"/>
                  <a:gd name="T16" fmla="*/ 0 w 8621"/>
                  <a:gd name="T17" fmla="*/ 0 h 101"/>
                  <a:gd name="T18" fmla="*/ 0 w 8621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21"/>
                  <a:gd name="T31" fmla="*/ 0 h 101"/>
                  <a:gd name="T32" fmla="*/ 8621 w 8621"/>
                  <a:gd name="T33" fmla="*/ 101 h 1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21" h="101">
                    <a:moveTo>
                      <a:pt x="8621" y="51"/>
                    </a:moveTo>
                    <a:lnTo>
                      <a:pt x="857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576" y="101"/>
                    </a:lnTo>
                    <a:lnTo>
                      <a:pt x="8530" y="51"/>
                    </a:lnTo>
                    <a:lnTo>
                      <a:pt x="8621" y="51"/>
                    </a:lnTo>
                    <a:lnTo>
                      <a:pt x="8621" y="0"/>
                    </a:lnTo>
                    <a:lnTo>
                      <a:pt x="8576" y="0"/>
                    </a:lnTo>
                    <a:lnTo>
                      <a:pt x="8621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0" name="Freeform 12"/>
              <p:cNvSpPr>
                <a:spLocks/>
              </p:cNvSpPr>
              <p:nvPr/>
            </p:nvSpPr>
            <p:spPr bwMode="auto">
              <a:xfrm>
                <a:off x="5076" y="3579"/>
                <a:ext cx="11" cy="545"/>
              </a:xfrm>
              <a:custGeom>
                <a:avLst/>
                <a:gdLst>
                  <a:gd name="T0" fmla="*/ 0 w 91"/>
                  <a:gd name="T1" fmla="*/ 0 h 5457"/>
                  <a:gd name="T2" fmla="*/ 0 w 91"/>
                  <a:gd name="T3" fmla="*/ 0 h 5457"/>
                  <a:gd name="T4" fmla="*/ 0 w 91"/>
                  <a:gd name="T5" fmla="*/ 0 h 5457"/>
                  <a:gd name="T6" fmla="*/ 0 w 91"/>
                  <a:gd name="T7" fmla="*/ 0 h 5457"/>
                  <a:gd name="T8" fmla="*/ 0 w 91"/>
                  <a:gd name="T9" fmla="*/ 0 h 5457"/>
                  <a:gd name="T10" fmla="*/ 0 w 91"/>
                  <a:gd name="T11" fmla="*/ 0 h 5457"/>
                  <a:gd name="T12" fmla="*/ 0 w 91"/>
                  <a:gd name="T13" fmla="*/ 0 h 5457"/>
                  <a:gd name="T14" fmla="*/ 0 w 91"/>
                  <a:gd name="T15" fmla="*/ 0 h 5457"/>
                  <a:gd name="T16" fmla="*/ 0 w 91"/>
                  <a:gd name="T17" fmla="*/ 0 h 5457"/>
                  <a:gd name="T18" fmla="*/ 0 w 91"/>
                  <a:gd name="T19" fmla="*/ 0 h 54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457"/>
                  <a:gd name="T32" fmla="*/ 91 w 91"/>
                  <a:gd name="T33" fmla="*/ 5457 h 545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457">
                    <a:moveTo>
                      <a:pt x="46" y="5457"/>
                    </a:moveTo>
                    <a:lnTo>
                      <a:pt x="91" y="5407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5407"/>
                    </a:lnTo>
                    <a:lnTo>
                      <a:pt x="46" y="5357"/>
                    </a:lnTo>
                    <a:lnTo>
                      <a:pt x="46" y="5457"/>
                    </a:lnTo>
                    <a:lnTo>
                      <a:pt x="91" y="5457"/>
                    </a:lnTo>
                    <a:lnTo>
                      <a:pt x="91" y="5407"/>
                    </a:lnTo>
                    <a:lnTo>
                      <a:pt x="46" y="5457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1" name="Freeform 13"/>
              <p:cNvSpPr>
                <a:spLocks/>
              </p:cNvSpPr>
              <p:nvPr/>
            </p:nvSpPr>
            <p:spPr bwMode="auto">
              <a:xfrm>
                <a:off x="4124" y="4114"/>
                <a:ext cx="958" cy="10"/>
              </a:xfrm>
              <a:custGeom>
                <a:avLst/>
                <a:gdLst>
                  <a:gd name="T0" fmla="*/ 0 w 8622"/>
                  <a:gd name="T1" fmla="*/ 0 h 100"/>
                  <a:gd name="T2" fmla="*/ 0 w 8622"/>
                  <a:gd name="T3" fmla="*/ 0 h 100"/>
                  <a:gd name="T4" fmla="*/ 0 w 8622"/>
                  <a:gd name="T5" fmla="*/ 0 h 100"/>
                  <a:gd name="T6" fmla="*/ 0 w 8622"/>
                  <a:gd name="T7" fmla="*/ 0 h 100"/>
                  <a:gd name="T8" fmla="*/ 0 w 8622"/>
                  <a:gd name="T9" fmla="*/ 0 h 100"/>
                  <a:gd name="T10" fmla="*/ 0 w 8622"/>
                  <a:gd name="T11" fmla="*/ 0 h 100"/>
                  <a:gd name="T12" fmla="*/ 0 w 8622"/>
                  <a:gd name="T13" fmla="*/ 0 h 100"/>
                  <a:gd name="T14" fmla="*/ 0 w 8622"/>
                  <a:gd name="T15" fmla="*/ 0 h 100"/>
                  <a:gd name="T16" fmla="*/ 0 w 8622"/>
                  <a:gd name="T17" fmla="*/ 0 h 100"/>
                  <a:gd name="T18" fmla="*/ 0 w 8622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22"/>
                  <a:gd name="T31" fmla="*/ 0 h 100"/>
                  <a:gd name="T32" fmla="*/ 8622 w 8622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22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8622" y="100"/>
                    </a:lnTo>
                    <a:lnTo>
                      <a:pt x="8622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2" name="Freeform 14"/>
              <p:cNvSpPr>
                <a:spLocks/>
              </p:cNvSpPr>
              <p:nvPr/>
            </p:nvSpPr>
            <p:spPr bwMode="auto">
              <a:xfrm>
                <a:off x="4124" y="3573"/>
                <a:ext cx="10" cy="546"/>
              </a:xfrm>
              <a:custGeom>
                <a:avLst/>
                <a:gdLst>
                  <a:gd name="T0" fmla="*/ 0 w 91"/>
                  <a:gd name="T1" fmla="*/ 0 h 5458"/>
                  <a:gd name="T2" fmla="*/ 0 w 91"/>
                  <a:gd name="T3" fmla="*/ 0 h 5458"/>
                  <a:gd name="T4" fmla="*/ 0 w 91"/>
                  <a:gd name="T5" fmla="*/ 0 h 5458"/>
                  <a:gd name="T6" fmla="*/ 0 w 91"/>
                  <a:gd name="T7" fmla="*/ 0 h 5458"/>
                  <a:gd name="T8" fmla="*/ 0 w 91"/>
                  <a:gd name="T9" fmla="*/ 0 h 5458"/>
                  <a:gd name="T10" fmla="*/ 0 w 91"/>
                  <a:gd name="T11" fmla="*/ 0 h 5458"/>
                  <a:gd name="T12" fmla="*/ 0 w 91"/>
                  <a:gd name="T13" fmla="*/ 0 h 5458"/>
                  <a:gd name="T14" fmla="*/ 0 w 91"/>
                  <a:gd name="T15" fmla="*/ 0 h 5458"/>
                  <a:gd name="T16" fmla="*/ 0 w 91"/>
                  <a:gd name="T17" fmla="*/ 0 h 5458"/>
                  <a:gd name="T18" fmla="*/ 0 w 91"/>
                  <a:gd name="T19" fmla="*/ 0 h 54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458"/>
                  <a:gd name="T32" fmla="*/ 91 w 91"/>
                  <a:gd name="T33" fmla="*/ 5458 h 545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458">
                    <a:moveTo>
                      <a:pt x="46" y="0"/>
                    </a:moveTo>
                    <a:lnTo>
                      <a:pt x="0" y="51"/>
                    </a:lnTo>
                    <a:lnTo>
                      <a:pt x="0" y="5458"/>
                    </a:lnTo>
                    <a:lnTo>
                      <a:pt x="91" y="5458"/>
                    </a:lnTo>
                    <a:lnTo>
                      <a:pt x="91" y="51"/>
                    </a:lnTo>
                    <a:lnTo>
                      <a:pt x="46" y="101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3" name="Rectangle 15"/>
              <p:cNvSpPr>
                <a:spLocks noChangeArrowheads="1"/>
              </p:cNvSpPr>
              <p:nvPr/>
            </p:nvSpPr>
            <p:spPr bwMode="auto">
              <a:xfrm>
                <a:off x="4129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4" name="Freeform 16"/>
              <p:cNvSpPr>
                <a:spLocks/>
              </p:cNvSpPr>
              <p:nvPr/>
            </p:nvSpPr>
            <p:spPr bwMode="auto">
              <a:xfrm>
                <a:off x="4129" y="3979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5" name="Freeform 17"/>
              <p:cNvSpPr>
                <a:spLocks/>
              </p:cNvSpPr>
              <p:nvPr/>
            </p:nvSpPr>
            <p:spPr bwMode="auto">
              <a:xfrm>
                <a:off x="4260" y="3984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1402"/>
                  <a:gd name="T32" fmla="*/ 90 w 90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1402">
                    <a:moveTo>
                      <a:pt x="45" y="1402"/>
                    </a:moveTo>
                    <a:lnTo>
                      <a:pt x="90" y="135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0" y="1402"/>
                    </a:lnTo>
                    <a:lnTo>
                      <a:pt x="90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6" name="Freeform 18"/>
              <p:cNvSpPr>
                <a:spLocks/>
              </p:cNvSpPr>
              <p:nvPr/>
            </p:nvSpPr>
            <p:spPr bwMode="auto">
              <a:xfrm>
                <a:off x="4124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7" name="Freeform 19"/>
              <p:cNvSpPr>
                <a:spLocks/>
              </p:cNvSpPr>
              <p:nvPr/>
            </p:nvSpPr>
            <p:spPr bwMode="auto">
              <a:xfrm>
                <a:off x="4124" y="3979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02"/>
                  <a:gd name="T32" fmla="*/ 91 w 91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02">
                    <a:moveTo>
                      <a:pt x="46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1" y="140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8" name="Rectangle 20"/>
              <p:cNvSpPr>
                <a:spLocks noChangeArrowheads="1"/>
              </p:cNvSpPr>
              <p:nvPr/>
            </p:nvSpPr>
            <p:spPr bwMode="auto">
              <a:xfrm>
                <a:off x="4265" y="3714"/>
                <a:ext cx="136" cy="40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9" name="Freeform 21"/>
              <p:cNvSpPr>
                <a:spLocks/>
              </p:cNvSpPr>
              <p:nvPr/>
            </p:nvSpPr>
            <p:spPr bwMode="auto">
              <a:xfrm>
                <a:off x="4265" y="370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0" name="Freeform 22"/>
              <p:cNvSpPr>
                <a:spLocks/>
              </p:cNvSpPr>
              <p:nvPr/>
            </p:nvSpPr>
            <p:spPr bwMode="auto">
              <a:xfrm>
                <a:off x="4396" y="3714"/>
                <a:ext cx="10" cy="410"/>
              </a:xfrm>
              <a:custGeom>
                <a:avLst/>
                <a:gdLst>
                  <a:gd name="T0" fmla="*/ 0 w 92"/>
                  <a:gd name="T1" fmla="*/ 0 h 4106"/>
                  <a:gd name="T2" fmla="*/ 0 w 92"/>
                  <a:gd name="T3" fmla="*/ 0 h 4106"/>
                  <a:gd name="T4" fmla="*/ 0 w 92"/>
                  <a:gd name="T5" fmla="*/ 0 h 4106"/>
                  <a:gd name="T6" fmla="*/ 0 w 92"/>
                  <a:gd name="T7" fmla="*/ 0 h 4106"/>
                  <a:gd name="T8" fmla="*/ 0 w 92"/>
                  <a:gd name="T9" fmla="*/ 0 h 4106"/>
                  <a:gd name="T10" fmla="*/ 0 w 92"/>
                  <a:gd name="T11" fmla="*/ 0 h 4106"/>
                  <a:gd name="T12" fmla="*/ 0 w 92"/>
                  <a:gd name="T13" fmla="*/ 0 h 4106"/>
                  <a:gd name="T14" fmla="*/ 0 w 92"/>
                  <a:gd name="T15" fmla="*/ 0 h 4106"/>
                  <a:gd name="T16" fmla="*/ 0 w 92"/>
                  <a:gd name="T17" fmla="*/ 0 h 4106"/>
                  <a:gd name="T18" fmla="*/ 0 w 92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4106"/>
                  <a:gd name="T32" fmla="*/ 92 w 92"/>
                  <a:gd name="T33" fmla="*/ 4106 h 4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4106">
                    <a:moveTo>
                      <a:pt x="46" y="4106"/>
                    </a:moveTo>
                    <a:lnTo>
                      <a:pt x="92" y="4056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4056"/>
                    </a:lnTo>
                    <a:lnTo>
                      <a:pt x="46" y="4006"/>
                    </a:lnTo>
                    <a:lnTo>
                      <a:pt x="46" y="4106"/>
                    </a:lnTo>
                    <a:lnTo>
                      <a:pt x="92" y="4106"/>
                    </a:lnTo>
                    <a:lnTo>
                      <a:pt x="92" y="4056"/>
                    </a:lnTo>
                    <a:lnTo>
                      <a:pt x="46" y="410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1" name="Freeform 23"/>
              <p:cNvSpPr>
                <a:spLocks/>
              </p:cNvSpPr>
              <p:nvPr/>
            </p:nvSpPr>
            <p:spPr bwMode="auto">
              <a:xfrm>
                <a:off x="4260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2" name="Freeform 24"/>
              <p:cNvSpPr>
                <a:spLocks/>
              </p:cNvSpPr>
              <p:nvPr/>
            </p:nvSpPr>
            <p:spPr bwMode="auto">
              <a:xfrm>
                <a:off x="4260" y="3709"/>
                <a:ext cx="10" cy="410"/>
              </a:xfrm>
              <a:custGeom>
                <a:avLst/>
                <a:gdLst>
                  <a:gd name="T0" fmla="*/ 0 w 90"/>
                  <a:gd name="T1" fmla="*/ 0 h 4106"/>
                  <a:gd name="T2" fmla="*/ 0 w 90"/>
                  <a:gd name="T3" fmla="*/ 0 h 4106"/>
                  <a:gd name="T4" fmla="*/ 0 w 90"/>
                  <a:gd name="T5" fmla="*/ 0 h 4106"/>
                  <a:gd name="T6" fmla="*/ 0 w 90"/>
                  <a:gd name="T7" fmla="*/ 0 h 4106"/>
                  <a:gd name="T8" fmla="*/ 0 w 90"/>
                  <a:gd name="T9" fmla="*/ 0 h 4106"/>
                  <a:gd name="T10" fmla="*/ 0 w 90"/>
                  <a:gd name="T11" fmla="*/ 0 h 4106"/>
                  <a:gd name="T12" fmla="*/ 0 w 90"/>
                  <a:gd name="T13" fmla="*/ 0 h 4106"/>
                  <a:gd name="T14" fmla="*/ 0 w 90"/>
                  <a:gd name="T15" fmla="*/ 0 h 4106"/>
                  <a:gd name="T16" fmla="*/ 0 w 90"/>
                  <a:gd name="T17" fmla="*/ 0 h 4106"/>
                  <a:gd name="T18" fmla="*/ 0 w 90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4106"/>
                  <a:gd name="T32" fmla="*/ 90 w 90"/>
                  <a:gd name="T33" fmla="*/ 4106 h 4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4106">
                    <a:moveTo>
                      <a:pt x="45" y="0"/>
                    </a:moveTo>
                    <a:lnTo>
                      <a:pt x="0" y="50"/>
                    </a:lnTo>
                    <a:lnTo>
                      <a:pt x="0" y="4106"/>
                    </a:lnTo>
                    <a:lnTo>
                      <a:pt x="90" y="4106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3" name="Rectangle 25"/>
              <p:cNvSpPr>
                <a:spLocks noChangeArrowheads="1"/>
              </p:cNvSpPr>
              <p:nvPr/>
            </p:nvSpPr>
            <p:spPr bwMode="auto">
              <a:xfrm>
                <a:off x="4401" y="3849"/>
                <a:ext cx="136" cy="27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4" name="Freeform 26"/>
              <p:cNvSpPr>
                <a:spLocks/>
              </p:cNvSpPr>
              <p:nvPr/>
            </p:nvSpPr>
            <p:spPr bwMode="auto">
              <a:xfrm>
                <a:off x="4396" y="384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92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0" y="5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2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5" name="Freeform 27"/>
              <p:cNvSpPr>
                <a:spLocks/>
              </p:cNvSpPr>
              <p:nvPr/>
            </p:nvSpPr>
            <p:spPr bwMode="auto">
              <a:xfrm>
                <a:off x="4396" y="3849"/>
                <a:ext cx="10" cy="275"/>
              </a:xfrm>
              <a:custGeom>
                <a:avLst/>
                <a:gdLst>
                  <a:gd name="T0" fmla="*/ 0 w 92"/>
                  <a:gd name="T1" fmla="*/ 0 h 2754"/>
                  <a:gd name="T2" fmla="*/ 0 w 92"/>
                  <a:gd name="T3" fmla="*/ 0 h 2754"/>
                  <a:gd name="T4" fmla="*/ 0 w 92"/>
                  <a:gd name="T5" fmla="*/ 0 h 2754"/>
                  <a:gd name="T6" fmla="*/ 0 w 92"/>
                  <a:gd name="T7" fmla="*/ 0 h 2754"/>
                  <a:gd name="T8" fmla="*/ 0 w 92"/>
                  <a:gd name="T9" fmla="*/ 0 h 2754"/>
                  <a:gd name="T10" fmla="*/ 0 w 92"/>
                  <a:gd name="T11" fmla="*/ 0 h 2754"/>
                  <a:gd name="T12" fmla="*/ 0 w 92"/>
                  <a:gd name="T13" fmla="*/ 0 h 2754"/>
                  <a:gd name="T14" fmla="*/ 0 w 92"/>
                  <a:gd name="T15" fmla="*/ 0 h 2754"/>
                  <a:gd name="T16" fmla="*/ 0 w 92"/>
                  <a:gd name="T17" fmla="*/ 0 h 2754"/>
                  <a:gd name="T18" fmla="*/ 0 w 92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2754"/>
                  <a:gd name="T32" fmla="*/ 92 w 92"/>
                  <a:gd name="T33" fmla="*/ 2754 h 27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2754">
                    <a:moveTo>
                      <a:pt x="46" y="2654"/>
                    </a:moveTo>
                    <a:lnTo>
                      <a:pt x="92" y="2704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46" y="2754"/>
                    </a:lnTo>
                    <a:lnTo>
                      <a:pt x="0" y="2704"/>
                    </a:lnTo>
                    <a:lnTo>
                      <a:pt x="0" y="2754"/>
                    </a:lnTo>
                    <a:lnTo>
                      <a:pt x="46" y="2754"/>
                    </a:lnTo>
                    <a:lnTo>
                      <a:pt x="46" y="2654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6" name="Freeform 28"/>
              <p:cNvSpPr>
                <a:spLocks/>
              </p:cNvSpPr>
              <p:nvPr/>
            </p:nvSpPr>
            <p:spPr bwMode="auto">
              <a:xfrm>
                <a:off x="4401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179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270" y="50"/>
                    </a:lnTo>
                    <a:lnTo>
                      <a:pt x="1225" y="100"/>
                    </a:lnTo>
                    <a:lnTo>
                      <a:pt x="1270" y="100"/>
                    </a:lnTo>
                    <a:lnTo>
                      <a:pt x="1270" y="50"/>
                    </a:lnTo>
                    <a:lnTo>
                      <a:pt x="1179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7" name="Freeform 29"/>
              <p:cNvSpPr>
                <a:spLocks/>
              </p:cNvSpPr>
              <p:nvPr/>
            </p:nvSpPr>
            <p:spPr bwMode="auto">
              <a:xfrm>
                <a:off x="4532" y="3844"/>
                <a:ext cx="10" cy="275"/>
              </a:xfrm>
              <a:custGeom>
                <a:avLst/>
                <a:gdLst>
                  <a:gd name="T0" fmla="*/ 0 w 91"/>
                  <a:gd name="T1" fmla="*/ 0 h 2754"/>
                  <a:gd name="T2" fmla="*/ 0 w 91"/>
                  <a:gd name="T3" fmla="*/ 0 h 2754"/>
                  <a:gd name="T4" fmla="*/ 0 w 91"/>
                  <a:gd name="T5" fmla="*/ 0 h 2754"/>
                  <a:gd name="T6" fmla="*/ 0 w 91"/>
                  <a:gd name="T7" fmla="*/ 0 h 2754"/>
                  <a:gd name="T8" fmla="*/ 0 w 91"/>
                  <a:gd name="T9" fmla="*/ 0 h 2754"/>
                  <a:gd name="T10" fmla="*/ 0 w 91"/>
                  <a:gd name="T11" fmla="*/ 0 h 2754"/>
                  <a:gd name="T12" fmla="*/ 0 w 91"/>
                  <a:gd name="T13" fmla="*/ 0 h 2754"/>
                  <a:gd name="T14" fmla="*/ 0 w 91"/>
                  <a:gd name="T15" fmla="*/ 0 h 2754"/>
                  <a:gd name="T16" fmla="*/ 0 w 91"/>
                  <a:gd name="T17" fmla="*/ 0 h 2754"/>
                  <a:gd name="T18" fmla="*/ 0 w 91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2754"/>
                  <a:gd name="T32" fmla="*/ 91 w 91"/>
                  <a:gd name="T33" fmla="*/ 2754 h 27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2754">
                    <a:moveTo>
                      <a:pt x="46" y="100"/>
                    </a:moveTo>
                    <a:lnTo>
                      <a:pt x="0" y="50"/>
                    </a:lnTo>
                    <a:lnTo>
                      <a:pt x="0" y="2754"/>
                    </a:lnTo>
                    <a:lnTo>
                      <a:pt x="91" y="2754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8" name="Rectangle 30"/>
              <p:cNvSpPr>
                <a:spLocks noChangeArrowheads="1"/>
              </p:cNvSpPr>
              <p:nvPr/>
            </p:nvSpPr>
            <p:spPr bwMode="auto">
              <a:xfrm>
                <a:off x="4537" y="4029"/>
                <a:ext cx="136" cy="9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9" name="Freeform 31"/>
              <p:cNvSpPr>
                <a:spLocks/>
              </p:cNvSpPr>
              <p:nvPr/>
            </p:nvSpPr>
            <p:spPr bwMode="auto">
              <a:xfrm>
                <a:off x="4537" y="402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0" name="Freeform 32"/>
              <p:cNvSpPr>
                <a:spLocks/>
              </p:cNvSpPr>
              <p:nvPr/>
            </p:nvSpPr>
            <p:spPr bwMode="auto">
              <a:xfrm>
                <a:off x="4668" y="4029"/>
                <a:ext cx="10" cy="95"/>
              </a:xfrm>
              <a:custGeom>
                <a:avLst/>
                <a:gdLst>
                  <a:gd name="T0" fmla="*/ 0 w 90"/>
                  <a:gd name="T1" fmla="*/ 0 h 952"/>
                  <a:gd name="T2" fmla="*/ 0 w 90"/>
                  <a:gd name="T3" fmla="*/ 0 h 952"/>
                  <a:gd name="T4" fmla="*/ 0 w 90"/>
                  <a:gd name="T5" fmla="*/ 0 h 952"/>
                  <a:gd name="T6" fmla="*/ 0 w 90"/>
                  <a:gd name="T7" fmla="*/ 0 h 952"/>
                  <a:gd name="T8" fmla="*/ 0 w 90"/>
                  <a:gd name="T9" fmla="*/ 0 h 952"/>
                  <a:gd name="T10" fmla="*/ 0 w 90"/>
                  <a:gd name="T11" fmla="*/ 0 h 952"/>
                  <a:gd name="T12" fmla="*/ 0 w 90"/>
                  <a:gd name="T13" fmla="*/ 0 h 952"/>
                  <a:gd name="T14" fmla="*/ 0 w 90"/>
                  <a:gd name="T15" fmla="*/ 0 h 952"/>
                  <a:gd name="T16" fmla="*/ 0 w 90"/>
                  <a:gd name="T17" fmla="*/ 0 h 952"/>
                  <a:gd name="T18" fmla="*/ 0 w 90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952"/>
                  <a:gd name="T32" fmla="*/ 90 w 90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952">
                    <a:moveTo>
                      <a:pt x="45" y="952"/>
                    </a:moveTo>
                    <a:lnTo>
                      <a:pt x="90" y="90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5" y="852"/>
                    </a:lnTo>
                    <a:lnTo>
                      <a:pt x="45" y="952"/>
                    </a:lnTo>
                    <a:lnTo>
                      <a:pt x="90" y="952"/>
                    </a:lnTo>
                    <a:lnTo>
                      <a:pt x="90" y="902"/>
                    </a:lnTo>
                    <a:lnTo>
                      <a:pt x="45" y="95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1" name="Freeform 33"/>
              <p:cNvSpPr>
                <a:spLocks/>
              </p:cNvSpPr>
              <p:nvPr/>
            </p:nvSpPr>
            <p:spPr bwMode="auto">
              <a:xfrm>
                <a:off x="4532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2" name="Freeform 34"/>
              <p:cNvSpPr>
                <a:spLocks/>
              </p:cNvSpPr>
              <p:nvPr/>
            </p:nvSpPr>
            <p:spPr bwMode="auto">
              <a:xfrm>
                <a:off x="4532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3" name="Rectangle 35"/>
              <p:cNvSpPr>
                <a:spLocks noChangeArrowheads="1"/>
              </p:cNvSpPr>
              <p:nvPr/>
            </p:nvSpPr>
            <p:spPr bwMode="auto">
              <a:xfrm>
                <a:off x="4673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4" name="Freeform 36"/>
              <p:cNvSpPr>
                <a:spLocks/>
              </p:cNvSpPr>
              <p:nvPr/>
            </p:nvSpPr>
            <p:spPr bwMode="auto">
              <a:xfrm>
                <a:off x="4673" y="397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5" name="Freeform 37"/>
              <p:cNvSpPr>
                <a:spLocks/>
              </p:cNvSpPr>
              <p:nvPr/>
            </p:nvSpPr>
            <p:spPr bwMode="auto">
              <a:xfrm>
                <a:off x="4804" y="3984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02"/>
                  <a:gd name="T32" fmla="*/ 91 w 91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02">
                    <a:moveTo>
                      <a:pt x="45" y="1402"/>
                    </a:moveTo>
                    <a:lnTo>
                      <a:pt x="91" y="135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1" y="1402"/>
                    </a:lnTo>
                    <a:lnTo>
                      <a:pt x="91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6" name="Freeform 38"/>
              <p:cNvSpPr>
                <a:spLocks/>
              </p:cNvSpPr>
              <p:nvPr/>
            </p:nvSpPr>
            <p:spPr bwMode="auto">
              <a:xfrm>
                <a:off x="4668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7" name="Freeform 39"/>
              <p:cNvSpPr>
                <a:spLocks/>
              </p:cNvSpPr>
              <p:nvPr/>
            </p:nvSpPr>
            <p:spPr bwMode="auto">
              <a:xfrm>
                <a:off x="4668" y="3979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1402"/>
                  <a:gd name="T32" fmla="*/ 90 w 90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1402">
                    <a:moveTo>
                      <a:pt x="45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0" y="1402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8" name="Rectangle 40"/>
              <p:cNvSpPr>
                <a:spLocks noChangeArrowheads="1"/>
              </p:cNvSpPr>
              <p:nvPr/>
            </p:nvSpPr>
            <p:spPr bwMode="auto">
              <a:xfrm>
                <a:off x="4809" y="4074"/>
                <a:ext cx="136" cy="4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9" name="Freeform 41"/>
              <p:cNvSpPr>
                <a:spLocks/>
              </p:cNvSpPr>
              <p:nvPr/>
            </p:nvSpPr>
            <p:spPr bwMode="auto">
              <a:xfrm>
                <a:off x="4804" y="406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91" y="50"/>
                    </a:moveTo>
                    <a:lnTo>
                      <a:pt x="45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5" y="0"/>
                    </a:lnTo>
                    <a:lnTo>
                      <a:pt x="0" y="5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0" name="Freeform 42"/>
              <p:cNvSpPr>
                <a:spLocks/>
              </p:cNvSpPr>
              <p:nvPr/>
            </p:nvSpPr>
            <p:spPr bwMode="auto">
              <a:xfrm>
                <a:off x="4804" y="4074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01"/>
                  <a:gd name="T32" fmla="*/ 91 w 91"/>
                  <a:gd name="T33" fmla="*/ 501 h 5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01">
                    <a:moveTo>
                      <a:pt x="45" y="401"/>
                    </a:moveTo>
                    <a:lnTo>
                      <a:pt x="91" y="451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451"/>
                    </a:lnTo>
                    <a:lnTo>
                      <a:pt x="45" y="501"/>
                    </a:lnTo>
                    <a:lnTo>
                      <a:pt x="0" y="451"/>
                    </a:lnTo>
                    <a:lnTo>
                      <a:pt x="0" y="501"/>
                    </a:lnTo>
                    <a:lnTo>
                      <a:pt x="45" y="501"/>
                    </a:lnTo>
                    <a:lnTo>
                      <a:pt x="45" y="40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1" name="Freeform 43"/>
              <p:cNvSpPr>
                <a:spLocks/>
              </p:cNvSpPr>
              <p:nvPr/>
            </p:nvSpPr>
            <p:spPr bwMode="auto">
              <a:xfrm>
                <a:off x="4809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180" y="50"/>
                    </a:moveTo>
                    <a:lnTo>
                      <a:pt x="1226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6" y="100"/>
                    </a:lnTo>
                    <a:lnTo>
                      <a:pt x="1271" y="50"/>
                    </a:lnTo>
                    <a:lnTo>
                      <a:pt x="1226" y="100"/>
                    </a:lnTo>
                    <a:lnTo>
                      <a:pt x="1271" y="100"/>
                    </a:lnTo>
                    <a:lnTo>
                      <a:pt x="1271" y="50"/>
                    </a:lnTo>
                    <a:lnTo>
                      <a:pt x="118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2" name="Freeform 44"/>
              <p:cNvSpPr>
                <a:spLocks/>
              </p:cNvSpPr>
              <p:nvPr/>
            </p:nvSpPr>
            <p:spPr bwMode="auto">
              <a:xfrm>
                <a:off x="4940" y="4069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01"/>
                  <a:gd name="T32" fmla="*/ 91 w 91"/>
                  <a:gd name="T33" fmla="*/ 501 h 5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01">
                    <a:moveTo>
                      <a:pt x="46" y="100"/>
                    </a:moveTo>
                    <a:lnTo>
                      <a:pt x="0" y="50"/>
                    </a:lnTo>
                    <a:lnTo>
                      <a:pt x="0" y="501"/>
                    </a:lnTo>
                    <a:lnTo>
                      <a:pt x="91" y="501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3" name="Rectangle 45"/>
              <p:cNvSpPr>
                <a:spLocks noChangeArrowheads="1"/>
              </p:cNvSpPr>
              <p:nvPr/>
            </p:nvSpPr>
            <p:spPr bwMode="auto">
              <a:xfrm>
                <a:off x="4945" y="4029"/>
                <a:ext cx="137" cy="9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4" name="Freeform 46"/>
              <p:cNvSpPr>
                <a:spLocks/>
              </p:cNvSpPr>
              <p:nvPr/>
            </p:nvSpPr>
            <p:spPr bwMode="auto">
              <a:xfrm>
                <a:off x="4945" y="4024"/>
                <a:ext cx="142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5" name="Freeform 47"/>
              <p:cNvSpPr>
                <a:spLocks/>
              </p:cNvSpPr>
              <p:nvPr/>
            </p:nvSpPr>
            <p:spPr bwMode="auto">
              <a:xfrm>
                <a:off x="5076" y="4029"/>
                <a:ext cx="11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952"/>
                    </a:moveTo>
                    <a:lnTo>
                      <a:pt x="91" y="90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6" y="852"/>
                    </a:lnTo>
                    <a:lnTo>
                      <a:pt x="46" y="952"/>
                    </a:lnTo>
                    <a:lnTo>
                      <a:pt x="91" y="952"/>
                    </a:lnTo>
                    <a:lnTo>
                      <a:pt x="91" y="902"/>
                    </a:lnTo>
                    <a:lnTo>
                      <a:pt x="46" y="95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6" name="Freeform 48"/>
              <p:cNvSpPr>
                <a:spLocks/>
              </p:cNvSpPr>
              <p:nvPr/>
            </p:nvSpPr>
            <p:spPr bwMode="auto">
              <a:xfrm>
                <a:off x="4940" y="4114"/>
                <a:ext cx="142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7" name="Freeform 49"/>
              <p:cNvSpPr>
                <a:spLocks/>
              </p:cNvSpPr>
              <p:nvPr/>
            </p:nvSpPr>
            <p:spPr bwMode="auto">
              <a:xfrm>
                <a:off x="4940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8" name="Rectangle 50"/>
              <p:cNvSpPr>
                <a:spLocks noChangeArrowheads="1"/>
              </p:cNvSpPr>
              <p:nvPr/>
            </p:nvSpPr>
            <p:spPr bwMode="auto">
              <a:xfrm>
                <a:off x="4080" y="4160"/>
                <a:ext cx="43" cy="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vantGarde Bk BT" charset="0"/>
                  </a:rPr>
                  <a:t>0</a:t>
                </a:r>
                <a:endParaRPr lang="en-US"/>
              </a:p>
            </p:txBody>
          </p:sp>
          <p:sp>
            <p:nvSpPr>
              <p:cNvPr id="66609" name="Rectangle 51"/>
              <p:cNvSpPr>
                <a:spLocks noChangeArrowheads="1"/>
              </p:cNvSpPr>
              <p:nvPr/>
            </p:nvSpPr>
            <p:spPr bwMode="auto">
              <a:xfrm>
                <a:off x="5036" y="4145"/>
                <a:ext cx="43" cy="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vantGarde Bk BT" charset="0"/>
                  </a:rPr>
                  <a:t>2</a:t>
                </a:r>
                <a:endParaRPr lang="en-US"/>
              </a:p>
            </p:txBody>
          </p:sp>
          <p:sp>
            <p:nvSpPr>
              <p:cNvPr id="66610" name="Rectangle 52"/>
              <p:cNvSpPr>
                <a:spLocks noChangeArrowheads="1"/>
              </p:cNvSpPr>
              <p:nvPr/>
            </p:nvSpPr>
            <p:spPr bwMode="auto">
              <a:xfrm>
                <a:off x="5104" y="4133"/>
                <a:ext cx="42" cy="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p</a:t>
                </a:r>
                <a:endParaRPr lang="en-US"/>
              </a:p>
            </p:txBody>
          </p:sp>
          <p:sp>
            <p:nvSpPr>
              <p:cNvPr id="66611" name="Freeform 53"/>
              <p:cNvSpPr>
                <a:spLocks/>
              </p:cNvSpPr>
              <p:nvPr/>
            </p:nvSpPr>
            <p:spPr bwMode="auto">
              <a:xfrm>
                <a:off x="4329" y="4153"/>
                <a:ext cx="53" cy="47"/>
              </a:xfrm>
              <a:custGeom>
                <a:avLst/>
                <a:gdLst>
                  <a:gd name="T0" fmla="*/ 0 w 474"/>
                  <a:gd name="T1" fmla="*/ 0 h 476"/>
                  <a:gd name="T2" fmla="*/ 0 w 474"/>
                  <a:gd name="T3" fmla="*/ 0 h 476"/>
                  <a:gd name="T4" fmla="*/ 0 w 474"/>
                  <a:gd name="T5" fmla="*/ 0 h 476"/>
                  <a:gd name="T6" fmla="*/ 0 w 474"/>
                  <a:gd name="T7" fmla="*/ 0 h 476"/>
                  <a:gd name="T8" fmla="*/ 0 w 474"/>
                  <a:gd name="T9" fmla="*/ 0 h 476"/>
                  <a:gd name="T10" fmla="*/ 0 w 474"/>
                  <a:gd name="T11" fmla="*/ 0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4"/>
                  <a:gd name="T19" fmla="*/ 0 h 476"/>
                  <a:gd name="T20" fmla="*/ 474 w 474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4" h="476">
                    <a:moveTo>
                      <a:pt x="474" y="476"/>
                    </a:moveTo>
                    <a:lnTo>
                      <a:pt x="238" y="0"/>
                    </a:lnTo>
                    <a:lnTo>
                      <a:pt x="0" y="476"/>
                    </a:lnTo>
                    <a:lnTo>
                      <a:pt x="474" y="476"/>
                    </a:lnTo>
                    <a:lnTo>
                      <a:pt x="238" y="0"/>
                    </a:lnTo>
                    <a:lnTo>
                      <a:pt x="474" y="47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12" name="Freeform 54"/>
              <p:cNvSpPr>
                <a:spLocks/>
              </p:cNvSpPr>
              <p:nvPr/>
            </p:nvSpPr>
            <p:spPr bwMode="auto">
              <a:xfrm>
                <a:off x="4350" y="4196"/>
                <a:ext cx="11" cy="76"/>
              </a:xfrm>
              <a:custGeom>
                <a:avLst/>
                <a:gdLst>
                  <a:gd name="T0" fmla="*/ 0 w 91"/>
                  <a:gd name="T1" fmla="*/ 0 h 760"/>
                  <a:gd name="T2" fmla="*/ 0 w 91"/>
                  <a:gd name="T3" fmla="*/ 0 h 760"/>
                  <a:gd name="T4" fmla="*/ 0 w 91"/>
                  <a:gd name="T5" fmla="*/ 0 h 760"/>
                  <a:gd name="T6" fmla="*/ 0 w 91"/>
                  <a:gd name="T7" fmla="*/ 0 h 760"/>
                  <a:gd name="T8" fmla="*/ 0 w 91"/>
                  <a:gd name="T9" fmla="*/ 0 h 760"/>
                  <a:gd name="T10" fmla="*/ 0 w 91"/>
                  <a:gd name="T11" fmla="*/ 0 h 7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1"/>
                  <a:gd name="T19" fmla="*/ 0 h 760"/>
                  <a:gd name="T20" fmla="*/ 91 w 91"/>
                  <a:gd name="T21" fmla="*/ 760 h 76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1" h="760">
                    <a:moveTo>
                      <a:pt x="46" y="760"/>
                    </a:moveTo>
                    <a:lnTo>
                      <a:pt x="91" y="760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760"/>
                    </a:lnTo>
                    <a:lnTo>
                      <a:pt x="46" y="76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568" name="AutoShape 57"/>
            <p:cNvSpPr>
              <a:spLocks noChangeArrowheads="1"/>
            </p:cNvSpPr>
            <p:nvPr/>
          </p:nvSpPr>
          <p:spPr bwMode="auto">
            <a:xfrm>
              <a:off x="2725" y="3063"/>
              <a:ext cx="539" cy="5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00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144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64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Detected features with characteristic scales and orientations:</a:t>
            </a:r>
          </a:p>
        </p:txBody>
      </p:sp>
      <p:pic>
        <p:nvPicPr>
          <p:cNvPr id="4" name="Picture 3" descr="SIFT_fa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362200"/>
            <a:ext cx="3656245" cy="274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05000" y="6003926"/>
            <a:ext cx="86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David G. Lowe. </a:t>
            </a:r>
            <a:r>
              <a:rPr lang="en-US" sz="2000" b="1" dirty="0">
                <a:hlinkClick r:id="rId3"/>
              </a:rPr>
              <a:t>"Distinctive image features from scale-invariant </a:t>
            </a:r>
            <a:r>
              <a:rPr lang="en-US" sz="2000" b="1" dirty="0" err="1">
                <a:hlinkClick r:id="rId3"/>
              </a:rPr>
              <a:t>keypoints</a:t>
            </a:r>
            <a:r>
              <a:rPr lang="en-US" sz="2000" b="1" dirty="0">
                <a:hlinkClick r:id="rId3"/>
              </a:rPr>
              <a:t>.”</a:t>
            </a:r>
            <a:r>
              <a:rPr lang="en-US" sz="2000" b="1" dirty="0"/>
              <a:t> </a:t>
            </a:r>
            <a:r>
              <a:rPr lang="en-US" sz="2000" i="1" dirty="0"/>
              <a:t>IJCV</a:t>
            </a:r>
            <a:r>
              <a:rPr lang="en-US" sz="2000" dirty="0"/>
              <a:t> 60 (2), pp. 91-110, 2004. </a:t>
            </a:r>
          </a:p>
        </p:txBody>
      </p:sp>
      <p:pic>
        <p:nvPicPr>
          <p:cNvPr id="26626" name="Picture 2" descr="http://cybertron.cg.tu-berlin.de/pdci11/PhotoTourism/images/sift_le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46" y="2071103"/>
            <a:ext cx="4573355" cy="363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564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Feature Detection to Feature Description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 is </a:t>
            </a:r>
            <a:r>
              <a:rPr lang="en-US" i="1" dirty="0"/>
              <a:t>covariant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features(transform(image)) = transform(features(image))</a:t>
            </a:r>
          </a:p>
          <a:p>
            <a:r>
              <a:rPr lang="en-US" dirty="0"/>
              <a:t>Description is </a:t>
            </a:r>
            <a:r>
              <a:rPr lang="en-US" i="1" dirty="0"/>
              <a:t>invariant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features(transform(image)) = features(image)</a:t>
            </a:r>
            <a:br>
              <a:rPr lang="en-US" dirty="0"/>
            </a:br>
            <a:endParaRPr lang="en-US" dirty="0"/>
          </a:p>
        </p:txBody>
      </p:sp>
      <p:pic>
        <p:nvPicPr>
          <p:cNvPr id="68612" name="Picture 4" descr="sift-fe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362200"/>
            <a:ext cx="880832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24536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gradient-descrip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2057400"/>
            <a:ext cx="611840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05000" y="6003926"/>
            <a:ext cx="86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David G. Lowe. </a:t>
            </a:r>
            <a:r>
              <a:rPr lang="en-US" sz="2000" b="1" dirty="0">
                <a:hlinkClick r:id="rId3"/>
              </a:rPr>
              <a:t>"Distinctive image features from scale-invariant </a:t>
            </a:r>
            <a:r>
              <a:rPr lang="en-US" sz="2000" b="1" dirty="0" err="1">
                <a:hlinkClick r:id="rId3"/>
              </a:rPr>
              <a:t>keypoints</a:t>
            </a:r>
            <a:r>
              <a:rPr lang="en-US" sz="2000" b="1" dirty="0">
                <a:hlinkClick r:id="rId3"/>
              </a:rPr>
              <a:t>.”</a:t>
            </a:r>
            <a:r>
              <a:rPr lang="en-US" sz="2000" b="1" dirty="0"/>
              <a:t> </a:t>
            </a:r>
            <a:r>
              <a:rPr lang="en-US" sz="2000" i="1" dirty="0"/>
              <a:t>IJCV</a:t>
            </a:r>
            <a:r>
              <a:rPr lang="en-US" sz="2000" dirty="0"/>
              <a:t> 60 (2), pp. 91-110, 2004. </a:t>
            </a:r>
          </a:p>
        </p:txBody>
      </p:sp>
    </p:spTree>
    <p:extLst>
      <p:ext uri="{BB962C8B-B14F-4D97-AF65-F5344CB8AC3E}">
        <p14:creationId xmlns:p14="http://schemas.microsoft.com/office/powerpoint/2010/main" val="1743662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Properties of SIFT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2209800" y="990600"/>
            <a:ext cx="7772400" cy="2819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000" dirty="0"/>
              <a:t>Extraordinarily robust detection and description technique</a:t>
            </a:r>
          </a:p>
          <a:p>
            <a:pPr lvl="1" eaLnBrk="1" hangingPunct="1"/>
            <a:r>
              <a:rPr lang="en-US" altLang="en-US" sz="1800" dirty="0"/>
              <a:t>Can handle changes in viewpoint</a:t>
            </a:r>
          </a:p>
          <a:p>
            <a:pPr lvl="2" eaLnBrk="1" hangingPunct="1"/>
            <a:r>
              <a:rPr lang="en-US" altLang="en-US" sz="1600" dirty="0"/>
              <a:t>Up to about 60 degree out-of-plane rotation</a:t>
            </a:r>
          </a:p>
          <a:p>
            <a:pPr lvl="1" eaLnBrk="1" hangingPunct="1"/>
            <a:r>
              <a:rPr lang="en-US" altLang="en-US" sz="1800" dirty="0"/>
              <a:t>Can handle significant changes in illumination</a:t>
            </a:r>
          </a:p>
          <a:p>
            <a:pPr lvl="2" eaLnBrk="1" hangingPunct="1"/>
            <a:r>
              <a:rPr lang="en-US" altLang="en-US" sz="1600" dirty="0"/>
              <a:t>Sometimes even day vs. night</a:t>
            </a:r>
          </a:p>
          <a:p>
            <a:pPr lvl="1" eaLnBrk="1" hangingPunct="1"/>
            <a:r>
              <a:rPr lang="en-US" altLang="en-US" sz="1800" dirty="0"/>
              <a:t>Fast and efficient—can run in real time</a:t>
            </a:r>
          </a:p>
          <a:p>
            <a:pPr lvl="1" eaLnBrk="1" hangingPunct="1"/>
            <a:r>
              <a:rPr lang="en-US" altLang="en-US" sz="1800" dirty="0"/>
              <a:t>Lots of code available</a:t>
            </a:r>
          </a:p>
        </p:txBody>
      </p:sp>
      <p:pic>
        <p:nvPicPr>
          <p:cNvPr id="38916" name="Picture 1" descr="C:\snavely\work\papers\2010\singbing\fig\TreviMatc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81400"/>
            <a:ext cx="437038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2" descr="C:\snavely\work\papers\2010\singbing\fig\TreviMatch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8" y="3581400"/>
            <a:ext cx="43688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9200" y="6550224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N. </a:t>
            </a:r>
            <a:r>
              <a:rPr lang="en-US" sz="1400" dirty="0" err="1">
                <a:solidFill>
                  <a:schemeClr val="bg1"/>
                </a:solidFill>
              </a:rPr>
              <a:t>Snavely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32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28459</TotalTime>
  <Words>3164</Words>
  <Application>Microsoft Office PowerPoint</Application>
  <PresentationFormat>Widescreen</PresentationFormat>
  <Paragraphs>583</Paragraphs>
  <Slides>103</Slides>
  <Notes>86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103</vt:i4>
      </vt:variant>
    </vt:vector>
  </HeadingPairs>
  <TitlesOfParts>
    <vt:vector size="116" baseType="lpstr">
      <vt:lpstr>Arial Unicode MS</vt:lpstr>
      <vt:lpstr>Arial</vt:lpstr>
      <vt:lpstr>AvantGarde Bk BT</vt:lpstr>
      <vt:lpstr>Calibri</vt:lpstr>
      <vt:lpstr>Cambria Math</vt:lpstr>
      <vt:lpstr>Symbol</vt:lpstr>
      <vt:lpstr>Times New Roman</vt:lpstr>
      <vt:lpstr>Times New Roman Bold</vt:lpstr>
      <vt:lpstr>Blank Presentation</vt:lpstr>
      <vt:lpstr>Bitmap Image</vt:lpstr>
      <vt:lpstr>Photo Editor Photo</vt:lpstr>
      <vt:lpstr>Equation</vt:lpstr>
      <vt:lpstr>Image</vt:lpstr>
      <vt:lpstr>EDGES, CORNERS, AND BLOBS</vt:lpstr>
      <vt:lpstr>EDGE DETECTION</vt:lpstr>
      <vt:lpstr>Edge Detection</vt:lpstr>
      <vt:lpstr>Edge Detection</vt:lpstr>
      <vt:lpstr>Origin of Edges</vt:lpstr>
      <vt:lpstr>Review: Linear Filtering</vt:lpstr>
      <vt:lpstr>Edge Detection</vt:lpstr>
      <vt:lpstr>Derivatives with Convolution</vt:lpstr>
      <vt:lpstr>Partial Derivatives of an Image</vt:lpstr>
      <vt:lpstr>Finite Difference Filters</vt:lpstr>
      <vt:lpstr>Image Gradient</vt:lpstr>
      <vt:lpstr>Application: Gradient-Domain Image Editing</vt:lpstr>
      <vt:lpstr>Effects of Noise</vt:lpstr>
      <vt:lpstr>Solution: Smooth First</vt:lpstr>
      <vt:lpstr>Derivative Theorem of Convolution</vt:lpstr>
      <vt:lpstr>Derivative of Gaussian Filters</vt:lpstr>
      <vt:lpstr>Derivative of Gaussian Filters</vt:lpstr>
      <vt:lpstr>Recall: Separability of the Gaussian Filter</vt:lpstr>
      <vt:lpstr>Scale of Gaussian Derivative Filter</vt:lpstr>
      <vt:lpstr>Review: Smoothing vs. Derivative Filters</vt:lpstr>
      <vt:lpstr>The Canny Edge Detector</vt:lpstr>
      <vt:lpstr>The Canny Edge Detector</vt:lpstr>
      <vt:lpstr>The Canny Edge Detector</vt:lpstr>
      <vt:lpstr>The Canny Edge Detector</vt:lpstr>
      <vt:lpstr>The Canny Edge Detector</vt:lpstr>
      <vt:lpstr>Non-Maximum Suppression</vt:lpstr>
      <vt:lpstr>The Canny Edge Detector</vt:lpstr>
      <vt:lpstr>Hysteresis Thresholding</vt:lpstr>
      <vt:lpstr>Hysteresis Thresholding</vt:lpstr>
      <vt:lpstr>Recap: Canny Edge Detector</vt:lpstr>
      <vt:lpstr>Image Gradients vs. Meaningful Contours</vt:lpstr>
      <vt:lpstr>Data-Driven Edge Detection</vt:lpstr>
      <vt:lpstr>CORNERS</vt:lpstr>
      <vt:lpstr>Feature Extraction: Corners</vt:lpstr>
      <vt:lpstr>Why Extract Features?</vt:lpstr>
      <vt:lpstr>Why Extract Features?</vt:lpstr>
      <vt:lpstr>Why Extract Features?</vt:lpstr>
      <vt:lpstr>Characteristics of Good Features</vt:lpstr>
      <vt:lpstr>Applications  </vt:lpstr>
      <vt:lpstr>A Hard Feature Matching Problem</vt:lpstr>
      <vt:lpstr>Answer Below (look for tiny colored squares…)</vt:lpstr>
      <vt:lpstr>Corner Detection: Basic Idea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Interpreting the Second Moment Matrix</vt:lpstr>
      <vt:lpstr>Interpreting the Second Moment Matrix</vt:lpstr>
      <vt:lpstr>Interpreting the Second Moment Matrix</vt:lpstr>
      <vt:lpstr>Interpreting the Second Moment Matrix</vt:lpstr>
      <vt:lpstr>Visualization of Second Moment Matrices</vt:lpstr>
      <vt:lpstr>Visualization of Second Moment Matrices</vt:lpstr>
      <vt:lpstr>Interpreting the Eigenvalues</vt:lpstr>
      <vt:lpstr>Corner Response Function</vt:lpstr>
      <vt:lpstr>The Harris Corner Detector</vt:lpstr>
      <vt:lpstr>The Harris Corner Detector</vt:lpstr>
      <vt:lpstr>Harris Detector: Steps</vt:lpstr>
      <vt:lpstr>Harris Detector: Steps</vt:lpstr>
      <vt:lpstr>The Harris Corner Detector</vt:lpstr>
      <vt:lpstr>Harris Detector: Steps</vt:lpstr>
      <vt:lpstr>Harris Detector: Steps</vt:lpstr>
      <vt:lpstr>Harris Detector: Steps</vt:lpstr>
      <vt:lpstr>Invariance and Covariance</vt:lpstr>
      <vt:lpstr>Activity</vt:lpstr>
      <vt:lpstr>Affine Intensity Change</vt:lpstr>
      <vt:lpstr>Image Translation</vt:lpstr>
      <vt:lpstr>Image Rotation</vt:lpstr>
      <vt:lpstr>Scaling</vt:lpstr>
      <vt:lpstr>BLOB DETECTION</vt:lpstr>
      <vt:lpstr>Blob Detection</vt:lpstr>
      <vt:lpstr>Feature Detection with Scale Selection</vt:lpstr>
      <vt:lpstr>Blob Detection: Basic idea</vt:lpstr>
      <vt:lpstr>Blob Detection: Basic Idea</vt:lpstr>
      <vt:lpstr>Blob Filter</vt:lpstr>
      <vt:lpstr>Recall: Edge Detection</vt:lpstr>
      <vt:lpstr>Edge Detection, Take 2</vt:lpstr>
      <vt:lpstr>From Edges to Blobs</vt:lpstr>
      <vt:lpstr>Scale Selection</vt:lpstr>
      <vt:lpstr>Scale Normalization</vt:lpstr>
      <vt:lpstr>Scale Normalization</vt:lpstr>
      <vt:lpstr>Effect of Scale Normalization</vt:lpstr>
      <vt:lpstr>Blob Detection in 2D</vt:lpstr>
      <vt:lpstr>Scale Selection</vt:lpstr>
      <vt:lpstr>Scale Selection</vt:lpstr>
      <vt:lpstr>Characteristic Scale</vt:lpstr>
      <vt:lpstr>Scale-Space Blob Detector</vt:lpstr>
      <vt:lpstr>Scale-Space Blob Detector: Example</vt:lpstr>
      <vt:lpstr>Scale-Space Blob Detector: Example</vt:lpstr>
      <vt:lpstr>Scale-Space Blob Detector</vt:lpstr>
      <vt:lpstr>Scale-Space Blob Detector: Example</vt:lpstr>
      <vt:lpstr>Efficient Implementation</vt:lpstr>
      <vt:lpstr>Efficient Implementation</vt:lpstr>
      <vt:lpstr>From Feature Detection to Feature Description</vt:lpstr>
      <vt:lpstr>Eliminating Rotation Ambiguity</vt:lpstr>
      <vt:lpstr>SIFT Features</vt:lpstr>
      <vt:lpstr>From Feature Detection to Feature Description</vt:lpstr>
      <vt:lpstr>SIFT Descriptors</vt:lpstr>
      <vt:lpstr>Properties of SIFT</vt:lpstr>
      <vt:lpstr>Affine adaptation</vt:lpstr>
      <vt:lpstr>Affine Adaptation</vt:lpstr>
      <vt:lpstr>Affine Adaptation Example</vt:lpstr>
      <vt:lpstr>Affine Adaptation Example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Ranga Rodrigo</cp:lastModifiedBy>
  <cp:revision>1109</cp:revision>
  <cp:lastPrinted>2015-06-22T03:25:21Z</cp:lastPrinted>
  <dcterms:created xsi:type="dcterms:W3CDTF">2004-08-29T23:15:23Z</dcterms:created>
  <dcterms:modified xsi:type="dcterms:W3CDTF">2020-12-16T14:26:50Z</dcterms:modified>
</cp:coreProperties>
</file>